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D220-38A8-454B-821A-E18BB1118C26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9BBB3B-1E78-4659-AEA5-848E98836424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D220-38A8-454B-821A-E18BB1118C26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BB3B-1E78-4659-AEA5-848E98836424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9BBB3B-1E78-4659-AEA5-848E98836424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D220-38A8-454B-821A-E18BB1118C26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D220-38A8-454B-821A-E18BB1118C26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9BBB3B-1E78-4659-AEA5-848E98836424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D220-38A8-454B-821A-E18BB1118C26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9BBB3B-1E78-4659-AEA5-848E98836424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F10D220-38A8-454B-821A-E18BB1118C26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BBB3B-1E78-4659-AEA5-848E98836424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D220-38A8-454B-821A-E18BB1118C26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9BBB3B-1E78-4659-AEA5-848E98836424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D220-38A8-454B-821A-E18BB1118C26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9BBB3B-1E78-4659-AEA5-848E9883642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D220-38A8-454B-821A-E18BB1118C26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9BBB3B-1E78-4659-AEA5-848E9883642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9BBB3B-1E78-4659-AEA5-848E98836424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D220-38A8-454B-821A-E18BB1118C26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9BBB3B-1E78-4659-AEA5-848E98836424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F10D220-38A8-454B-821A-E18BB1118C26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F10D220-38A8-454B-821A-E18BB1118C26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9BBB3B-1E78-4659-AEA5-848E98836424}" type="slidenum">
              <a:rPr lang="es-MX" smtClean="0"/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x.ibtimes.com/topics/detail/372/facebook/" TargetMode="External"/><Relationship Id="rId2" Type="http://schemas.openxmlformats.org/officeDocument/2006/relationships/hyperlink" Target="http://www.amipci.org.mx/?P=editomultimediafile&amp;Multimedia=198&amp;Type=1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x.ibtimes.com/topics/detail/368/twitte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x.ibtimes.com/topics/detail/372/facebook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x.ibtimes.com/topics/detail/368/twitter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ESTADO DEL ARTE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REDES SOCIALES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2123728" y="4149080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POR: </a:t>
            </a:r>
          </a:p>
          <a:p>
            <a:pPr algn="ctr"/>
            <a:r>
              <a:rPr lang="es-MX" dirty="0" smtClean="0"/>
              <a:t>MARCOS G. CHAVEZ ESQUIVEL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40466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HISTORIA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1115616" y="948690"/>
            <a:ext cx="648072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1971: Se envía el primer mail. Los dos ordenadores protagonistas del envío estaban uno al lado del otro.</a:t>
            </a:r>
          </a:p>
          <a:p>
            <a:pPr algn="just"/>
            <a:r>
              <a:rPr lang="es-MX" dirty="0"/>
              <a:t>1978: Se intercambian BBS (</a:t>
            </a:r>
            <a:r>
              <a:rPr lang="es-MX" dirty="0" err="1"/>
              <a:t>Bulletin</a:t>
            </a:r>
            <a:r>
              <a:rPr lang="es-MX" dirty="0"/>
              <a:t> </a:t>
            </a:r>
            <a:r>
              <a:rPr lang="es-MX" dirty="0" err="1"/>
              <a:t>Board</a:t>
            </a:r>
            <a:r>
              <a:rPr lang="es-MX" dirty="0"/>
              <a:t> </a:t>
            </a:r>
            <a:r>
              <a:rPr lang="es-MX" dirty="0" err="1"/>
              <a:t>Systems</a:t>
            </a:r>
            <a:r>
              <a:rPr lang="es-MX" dirty="0"/>
              <a:t>) a través de líneas telefónicas con otros usuarios.</a:t>
            </a:r>
          </a:p>
          <a:p>
            <a:pPr algn="just"/>
            <a:r>
              <a:rPr lang="es-MX" dirty="0"/>
              <a:t>1978: La primeras copias de navegadores de internet se distribuyen a través de la plataforma </a:t>
            </a:r>
            <a:r>
              <a:rPr lang="es-MX" dirty="0" err="1"/>
              <a:t>Usenet</a:t>
            </a:r>
            <a:r>
              <a:rPr lang="es-MX" dirty="0"/>
              <a:t>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1994: Se funda </a:t>
            </a:r>
            <a:r>
              <a:rPr lang="es-MX" dirty="0" err="1"/>
              <a:t>GeoCities</a:t>
            </a:r>
            <a:r>
              <a:rPr lang="es-MX" dirty="0"/>
              <a:t>, una de las primeras redes sociales de internet tal y como hoy las conocemos. La idea era que los usuarios crearan sus propias páginas web y que las alojaran en determinados barrios según su contenido (Hollywood, </a:t>
            </a:r>
            <a:r>
              <a:rPr lang="es-MX" dirty="0" err="1"/>
              <a:t>Wallstreet</a:t>
            </a:r>
            <a:r>
              <a:rPr lang="es-MX" dirty="0"/>
              <a:t>, etc.).</a:t>
            </a:r>
          </a:p>
          <a:p>
            <a:pPr algn="just"/>
            <a:r>
              <a:rPr lang="es-MX" dirty="0"/>
              <a:t>1995: TheGlobe.com da a sus usuarios la posibilidad de personalizar sus propias experiencias online publicando su propio contenido e interactuando con otras personas con intereses similares.</a:t>
            </a:r>
          </a:p>
          <a:p>
            <a:pPr algn="just"/>
            <a:r>
              <a:rPr lang="es-MX" dirty="0"/>
              <a:t>1997: Se lanza AOL </a:t>
            </a:r>
            <a:r>
              <a:rPr lang="es-MX" dirty="0" err="1"/>
              <a:t>Instant</a:t>
            </a:r>
            <a:r>
              <a:rPr lang="es-MX" dirty="0"/>
              <a:t> Messenger.</a:t>
            </a:r>
          </a:p>
          <a:p>
            <a:pPr algn="just"/>
            <a:r>
              <a:rPr lang="es-MX" dirty="0"/>
              <a:t>1997: Se inaugura la web Sixdegrees.com, que permite la creación de perfiles personales y el listado de amigos.</a:t>
            </a:r>
          </a:p>
          <a:p>
            <a:endParaRPr lang="es-MX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40466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HISTORIA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1115616" y="948690"/>
            <a:ext cx="648072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2000: La “burbuja de internet” estalla.</a:t>
            </a:r>
          </a:p>
          <a:p>
            <a:pPr algn="just"/>
            <a:r>
              <a:rPr lang="es-MX" dirty="0" smtClean="0"/>
              <a:t>2002: Se lanza el portal </a:t>
            </a:r>
            <a:r>
              <a:rPr lang="es-MX" dirty="0" err="1" smtClean="0"/>
              <a:t>Friendster</a:t>
            </a:r>
            <a:r>
              <a:rPr lang="es-MX" dirty="0" smtClean="0"/>
              <a:t>, pionero en la conexión online de “amigos reales”. Alcanza los 3 millones de usuarios en sólo tres meses.</a:t>
            </a:r>
          </a:p>
          <a:p>
            <a:pPr algn="just"/>
            <a:r>
              <a:rPr lang="es-MX" dirty="0" smtClean="0"/>
              <a:t>2003: Se inaugura la web </a:t>
            </a:r>
            <a:r>
              <a:rPr lang="es-MX" dirty="0" err="1" smtClean="0"/>
              <a:t>MySpace</a:t>
            </a:r>
            <a:r>
              <a:rPr lang="es-MX" dirty="0" smtClean="0"/>
              <a:t>, concebida en un principio como un “clon” de </a:t>
            </a:r>
            <a:r>
              <a:rPr lang="es-MX" dirty="0" err="1" smtClean="0"/>
              <a:t>Friendster</a:t>
            </a:r>
            <a:r>
              <a:rPr lang="es-MX" dirty="0" smtClean="0"/>
              <a:t>. Creada por una empresa de marketing online, su primera versión fue codificada en apenas 10 días.</a:t>
            </a:r>
          </a:p>
          <a:p>
            <a:pPr algn="just"/>
            <a:r>
              <a:rPr lang="es-MX" dirty="0" smtClean="0"/>
              <a:t>2004: Se lanza </a:t>
            </a:r>
            <a:r>
              <a:rPr lang="es-MX" dirty="0" err="1" smtClean="0"/>
              <a:t>Facebook</a:t>
            </a:r>
            <a:r>
              <a:rPr lang="es-MX" dirty="0" smtClean="0"/>
              <a:t>, concebida originalmente como una plataforma para conectar a estudiantes universitarios. Su pistoletazo de salida tuvo lugar en la Universidad de Harvard y más de la mitad de sus 19.500 estudiantes se suscribieron a ella durante su primer mes de funcionamiento.</a:t>
            </a:r>
          </a:p>
          <a:p>
            <a:pPr algn="just"/>
            <a:r>
              <a:rPr lang="es-MX" dirty="0" smtClean="0"/>
              <a:t>2006: Se inaugura la red de </a:t>
            </a:r>
            <a:r>
              <a:rPr lang="es-MX" dirty="0" err="1" smtClean="0"/>
              <a:t>microblogging</a:t>
            </a:r>
            <a:r>
              <a:rPr lang="es-MX" dirty="0" smtClean="0"/>
              <a:t> </a:t>
            </a:r>
            <a:r>
              <a:rPr lang="es-MX" dirty="0" err="1" smtClean="0"/>
              <a:t>Twitter</a:t>
            </a:r>
            <a:r>
              <a:rPr lang="es-MX" dirty="0" smtClean="0"/>
              <a:t>.</a:t>
            </a:r>
          </a:p>
          <a:p>
            <a:pPr algn="just"/>
            <a:r>
              <a:rPr lang="es-MX" dirty="0" smtClean="0"/>
              <a:t>2008: </a:t>
            </a:r>
            <a:r>
              <a:rPr lang="es-MX" dirty="0" err="1" smtClean="0"/>
              <a:t>Facebook</a:t>
            </a:r>
            <a:r>
              <a:rPr lang="es-MX" dirty="0" smtClean="0"/>
              <a:t> adelanta a </a:t>
            </a:r>
            <a:r>
              <a:rPr lang="es-MX" dirty="0" err="1" smtClean="0"/>
              <a:t>MySpace</a:t>
            </a:r>
            <a:r>
              <a:rPr lang="es-MX" dirty="0" smtClean="0"/>
              <a:t> como red social líder en cuanto a visitantes únicos mensuales.</a:t>
            </a:r>
          </a:p>
          <a:p>
            <a:pPr algn="just"/>
            <a:r>
              <a:rPr lang="es-MX" dirty="0" smtClean="0"/>
              <a:t>2011: </a:t>
            </a:r>
            <a:r>
              <a:rPr lang="es-MX" dirty="0" err="1" smtClean="0"/>
              <a:t>Facebook</a:t>
            </a:r>
            <a:r>
              <a:rPr lang="es-MX" dirty="0" smtClean="0"/>
              <a:t> tiene 600 millones de usuarios repartidos por todo el mundo, </a:t>
            </a:r>
            <a:r>
              <a:rPr lang="es-MX" dirty="0" err="1" smtClean="0"/>
              <a:t>MySpace</a:t>
            </a:r>
            <a:r>
              <a:rPr lang="es-MX" dirty="0" smtClean="0"/>
              <a:t> 260 millones, </a:t>
            </a:r>
            <a:r>
              <a:rPr lang="es-MX" dirty="0" err="1" smtClean="0"/>
              <a:t>Twitter</a:t>
            </a:r>
            <a:r>
              <a:rPr lang="es-MX" dirty="0" smtClean="0"/>
              <a:t> 190 millones y </a:t>
            </a:r>
            <a:r>
              <a:rPr lang="es-MX" dirty="0" err="1" smtClean="0"/>
              <a:t>Friendster</a:t>
            </a:r>
            <a:r>
              <a:rPr lang="es-MX" dirty="0" smtClean="0"/>
              <a:t> apenas 90 millones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40466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ACTUALIDAD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899592" y="948691"/>
            <a:ext cx="73448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En el marco de la presentación del </a:t>
            </a:r>
            <a:r>
              <a:rPr lang="es-MX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2do Estudio de Redes Sociales "MKT Digital y Redes Sociales en México 2012“</a:t>
            </a:r>
            <a:endParaRPr lang="es-MX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s-MX" dirty="0"/>
              <a:t>El 83% de las empresas utiliza las redes sociales para sus esfuerzos de mercadotecnia digital, mientras que las que confesaron no utilizarlas declararon que no lo han hecho debido a que no cuentan con el personal calificado o porque lo consideran no necesario.</a:t>
            </a:r>
          </a:p>
          <a:p>
            <a:pPr algn="just"/>
            <a:endParaRPr lang="es-MX" dirty="0"/>
          </a:p>
          <a:p>
            <a:pPr algn="just"/>
            <a:endParaRPr lang="es-MX" dirty="0" smtClean="0"/>
          </a:p>
          <a:p>
            <a:endParaRPr lang="es-MX" dirty="0"/>
          </a:p>
          <a:p>
            <a:endParaRPr lang="es-MX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755576" y="2815590"/>
          <a:ext cx="7704856" cy="1549514"/>
        </p:xfrm>
        <a:graphic>
          <a:graphicData uri="http://schemas.openxmlformats.org/drawingml/2006/table">
            <a:tbl>
              <a:tblPr/>
              <a:tblGrid>
                <a:gridCol w="1629873"/>
                <a:gridCol w="1279652"/>
                <a:gridCol w="1144952"/>
                <a:gridCol w="1171893"/>
                <a:gridCol w="1239243"/>
                <a:gridCol w="1239243"/>
              </a:tblGrid>
              <a:tr h="516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latin typeface="Arial"/>
                          <a:ea typeface="Times New Roman"/>
                          <a:cs typeface="Times New Roman"/>
                        </a:rPr>
                        <a:t>Red Social / Frecuencia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u="none" strike="noStrike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  <a:hlinkClick r:id="rId3"/>
                        </a:rPr>
                        <a:t>Facebook</a:t>
                      </a:r>
                      <a:r>
                        <a:rPr lang="es-MX" sz="1100" b="1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u="none" strike="noStrike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  <a:hlinkClick r:id="rId4"/>
                        </a:rPr>
                        <a:t>Twitter</a:t>
                      </a:r>
                      <a:r>
                        <a:rPr lang="es-MX" sz="1100" b="1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latin typeface="Arial"/>
                          <a:ea typeface="Times New Roman"/>
                          <a:cs typeface="Times New Roman"/>
                        </a:rPr>
                        <a:t>Youtube 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latin typeface="Arial"/>
                          <a:ea typeface="Times New Roman"/>
                          <a:cs typeface="Times New Roman"/>
                        </a:rPr>
                        <a:t>Google 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latin typeface="Arial"/>
                          <a:ea typeface="Times New Roman"/>
                          <a:cs typeface="Times New Roman"/>
                        </a:rPr>
                        <a:t>LinkedIn 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latin typeface="Arial"/>
                          <a:ea typeface="Times New Roman"/>
                          <a:cs typeface="Times New Roman"/>
                        </a:rPr>
                        <a:t>% Empresas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latin typeface="Arial"/>
                          <a:ea typeface="Times New Roman"/>
                          <a:cs typeface="Times New Roman"/>
                        </a:rPr>
                        <a:t>92%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latin typeface="Arial"/>
                          <a:ea typeface="Times New Roman"/>
                          <a:cs typeface="Times New Roman"/>
                        </a:rPr>
                        <a:t>86%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latin typeface="Arial"/>
                          <a:ea typeface="Times New Roman"/>
                          <a:cs typeface="Times New Roman"/>
                        </a:rPr>
                        <a:t>68%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latin typeface="Arial"/>
                          <a:ea typeface="Times New Roman"/>
                          <a:cs typeface="Times New Roman"/>
                        </a:rPr>
                        <a:t>42%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latin typeface="Arial"/>
                          <a:ea typeface="Times New Roman"/>
                          <a:cs typeface="Times New Roman"/>
                        </a:rPr>
                        <a:t>37%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latin typeface="Arial"/>
                          <a:ea typeface="Times New Roman"/>
                          <a:cs typeface="Times New Roman"/>
                        </a:rPr>
                        <a:t>Postea Diario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latin typeface="Arial"/>
                          <a:ea typeface="Times New Roman"/>
                          <a:cs typeface="Times New Roman"/>
                        </a:rPr>
                        <a:t>82%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latin typeface="Arial"/>
                          <a:ea typeface="Times New Roman"/>
                          <a:cs typeface="Times New Roman"/>
                        </a:rPr>
                        <a:t>81%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latin typeface="Arial"/>
                          <a:ea typeface="Times New Roman"/>
                          <a:cs typeface="Times New Roman"/>
                        </a:rPr>
                        <a:t>18%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latin typeface="Arial"/>
                          <a:ea typeface="Times New Roman"/>
                          <a:cs typeface="Times New Roman"/>
                        </a:rPr>
                        <a:t>27%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latin typeface="Arial"/>
                          <a:ea typeface="Times New Roman"/>
                          <a:cs typeface="Times New Roman"/>
                        </a:rPr>
                        <a:t>23%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latin typeface="Arial"/>
                          <a:ea typeface="Times New Roman"/>
                          <a:cs typeface="Times New Roman"/>
                        </a:rPr>
                        <a:t>4 ó más publicaciones diarias.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latin typeface="Arial"/>
                          <a:ea typeface="Times New Roman"/>
                          <a:cs typeface="Times New Roman"/>
                        </a:rPr>
                        <a:t>36%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latin typeface="Arial"/>
                          <a:ea typeface="Times New Roman"/>
                          <a:cs typeface="Times New Roman"/>
                        </a:rPr>
                        <a:t>36%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latin typeface="Arial"/>
                          <a:ea typeface="Times New Roman"/>
                          <a:cs typeface="Times New Roman"/>
                        </a:rPr>
                        <a:t>10%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latin typeface="Arial"/>
                          <a:ea typeface="Times New Roman"/>
                          <a:cs typeface="Times New Roman"/>
                        </a:rPr>
                        <a:t>7%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latin typeface="Arial"/>
                          <a:ea typeface="Times New Roman"/>
                          <a:cs typeface="Times New Roman"/>
                        </a:rPr>
                        <a:t>1%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331641" y="4509120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El 44% de las empresas, que sí utilizan las redes sociales, dedica más de 20 horas a la semana a estas funciones, mientras que el 26% ocupa entre 7 y 15 horas.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40466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ACTUALIDAD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83568" y="948691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Internautas en las redes sociales</a:t>
            </a:r>
          </a:p>
          <a:p>
            <a:pPr algn="just"/>
            <a:r>
              <a:rPr lang="es-MX" dirty="0"/>
              <a:t>El estudio indicó que el 90% de los internautas del país se encuentran registrados en alguna red social mientras que los que declararon no poseer cuenta alguna, indicaron que se debe a falta de interés (61%), por protección de sus datos personales (52%), por falta de tiempo (44%) o porque cancelaron las que habían abierto (26</a:t>
            </a:r>
            <a:r>
              <a:rPr lang="es-MX" dirty="0" smtClean="0"/>
              <a:t>%).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"El 15% de los usuarios de redes sociales las utilizan desde hace un año o menos, pero un 47% inició hace más de 4 años," declara el estudio.</a:t>
            </a:r>
          </a:p>
          <a:p>
            <a:pPr algn="just"/>
            <a:r>
              <a:rPr lang="es-MX" dirty="0" err="1">
                <a:hlinkClick r:id="rId2"/>
              </a:rPr>
              <a:t>Facebook</a:t>
            </a:r>
            <a:r>
              <a:rPr lang="es-MX" dirty="0"/>
              <a:t> resultó ser la red más utilizada en México con 9 de cada 10 usuarios encuestados, donde el 87% accede cotidianamente y 45% desde un dispositivo móvil.</a:t>
            </a:r>
          </a:p>
          <a:p>
            <a:pPr algn="just"/>
            <a:endParaRPr lang="es-MX" dirty="0"/>
          </a:p>
          <a:p>
            <a:pPr algn="just"/>
            <a:endParaRPr lang="es-MX" dirty="0"/>
          </a:p>
          <a:p>
            <a:pPr algn="just"/>
            <a:endParaRPr lang="es-MX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40466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ACTUALIDAD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59632" y="2924944"/>
            <a:ext cx="63367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El 53% de las personas encuestadas que acceden a una red social, declaró que le gusta en alguna medida la publicidad que observa, un 29% se mostró indiferente a la publicidad y un 17% que se pronunció como disgustado por los avisos </a:t>
            </a:r>
            <a:r>
              <a:rPr lang="es-MX" dirty="0" smtClean="0"/>
              <a:t>publicitarios. 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"La red social con mejor percepción es </a:t>
            </a:r>
            <a:r>
              <a:rPr lang="es-MX" dirty="0" err="1"/>
              <a:t>Facebook</a:t>
            </a:r>
            <a:r>
              <a:rPr lang="es-MX" dirty="0"/>
              <a:t> con un 93% de los usuarios que declararon haber visto y recuerdan, marcas en la red sociales," continúa. "</a:t>
            </a:r>
            <a:r>
              <a:rPr lang="es-MX" dirty="0" err="1"/>
              <a:t>Twitter</a:t>
            </a:r>
            <a:r>
              <a:rPr lang="es-MX" dirty="0"/>
              <a:t> le sigue con un 34% y Google+ con un 8%."</a:t>
            </a:r>
          </a:p>
          <a:p>
            <a:endParaRPr lang="es-MX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331640" y="1124744"/>
          <a:ext cx="6480720" cy="1464186"/>
        </p:xfrm>
        <a:graphic>
          <a:graphicData uri="http://schemas.openxmlformats.org/drawingml/2006/table">
            <a:tbl>
              <a:tblPr/>
              <a:tblGrid>
                <a:gridCol w="1620180"/>
                <a:gridCol w="1620180"/>
                <a:gridCol w="1620180"/>
                <a:gridCol w="162018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latin typeface="Arial"/>
                          <a:ea typeface="Times New Roman"/>
                          <a:cs typeface="Times New Roman"/>
                        </a:rPr>
                        <a:t>Red Social</a:t>
                      </a:r>
                      <a:endParaRPr lang="es-MX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latin typeface="Arial"/>
                          <a:ea typeface="Times New Roman"/>
                          <a:cs typeface="Times New Roman"/>
                        </a:rPr>
                        <a:t>Internautas Mexicanos (%)</a:t>
                      </a:r>
                      <a:endParaRPr lang="es-MX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200"/>
                        </a:spcAft>
                      </a:pPr>
                      <a:r>
                        <a:rPr lang="es-MX" sz="1200" b="1">
                          <a:latin typeface="Arial"/>
                          <a:ea typeface="Times New Roman"/>
                          <a:cs typeface="Times New Roman"/>
                        </a:rPr>
                        <a:t>Accede diario </a:t>
                      </a:r>
                      <a:br>
                        <a:rPr lang="es-MX" sz="1200" b="1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MX" sz="1200" b="1">
                          <a:latin typeface="Arial"/>
                          <a:ea typeface="Times New Roman"/>
                          <a:cs typeface="Times New Roman"/>
                        </a:rPr>
                        <a:t>(%)</a:t>
                      </a:r>
                      <a:endParaRPr lang="es-MX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latin typeface="Arial"/>
                          <a:ea typeface="Times New Roman"/>
                          <a:cs typeface="Times New Roman"/>
                        </a:rPr>
                        <a:t>Accede desde Smartphone (%)</a:t>
                      </a:r>
                      <a:endParaRPr lang="es-MX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Arial"/>
                          <a:ea typeface="Times New Roman"/>
                          <a:cs typeface="Times New Roman"/>
                        </a:rPr>
                        <a:t>Facebook</a:t>
                      </a:r>
                      <a:endParaRPr lang="es-MX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es-MX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Arial"/>
                          <a:ea typeface="Times New Roman"/>
                          <a:cs typeface="Times New Roman"/>
                        </a:rPr>
                        <a:t>87</a:t>
                      </a:r>
                      <a:endParaRPr lang="es-MX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es-MX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200"/>
                        </a:spcAft>
                      </a:pPr>
                      <a:r>
                        <a:rPr lang="es-MX" sz="1200">
                          <a:latin typeface="Arial"/>
                          <a:ea typeface="Times New Roman"/>
                          <a:cs typeface="Times New Roman"/>
                        </a:rPr>
                        <a:t>Youtube</a:t>
                      </a:r>
                      <a:endParaRPr lang="es-MX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s-MX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Arial"/>
                          <a:ea typeface="Times New Roman"/>
                          <a:cs typeface="Times New Roman"/>
                        </a:rPr>
                        <a:t>75</a:t>
                      </a:r>
                      <a:endParaRPr lang="es-MX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s-MX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strike="noStrike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Twitter</a:t>
                      </a:r>
                      <a:endParaRPr lang="es-MX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s-MX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Arial"/>
                          <a:ea typeface="Times New Roman"/>
                          <a:cs typeface="Times New Roman"/>
                        </a:rPr>
                        <a:t>67</a:t>
                      </a:r>
                      <a:endParaRPr lang="es-MX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Arial"/>
                          <a:ea typeface="Times New Roman"/>
                          <a:cs typeface="Times New Roman"/>
                        </a:rPr>
                        <a:t>51</a:t>
                      </a:r>
                      <a:endParaRPr lang="es-MX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200"/>
                        </a:spcAft>
                      </a:pPr>
                      <a:r>
                        <a:rPr lang="es-MX" sz="1200">
                          <a:latin typeface="Arial"/>
                          <a:ea typeface="Times New Roman"/>
                          <a:cs typeface="Times New Roman"/>
                        </a:rPr>
                        <a:t>Google</a:t>
                      </a:r>
                      <a:endParaRPr lang="es-MX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endParaRPr lang="es-MX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es-MX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s-MX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200"/>
                        </a:spcAft>
                      </a:pPr>
                      <a:r>
                        <a:rPr lang="es-MX" sz="1200">
                          <a:latin typeface="Arial"/>
                          <a:ea typeface="Times New Roman"/>
                          <a:cs typeface="Times New Roman"/>
                        </a:rPr>
                        <a:t>Hi5</a:t>
                      </a:r>
                      <a:endParaRPr lang="es-MX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es-MX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s-MX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s-MX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40466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ACTUALIDAD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59632" y="1196752"/>
            <a:ext cx="63367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La mayoría de los usuarios de redes sociales (52%) indicaron que la motivación que los lleva a seguir a una marca en las redes sociales es la búsqueda de ofertas, seguida de la identificación con la marca (44</a:t>
            </a:r>
            <a:r>
              <a:rPr lang="es-MX" dirty="0" smtClean="0"/>
              <a:t>%).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"Me la recomendaron" y "Me toman en cuenta" son dos razones más por las que el 20% de los encuestados afirmaron haber comenzado a seguir a una marca. Además, el 45% aseguró que la publicidad observada en las redes sociales los llevo a tomar una decisión de compra.</a:t>
            </a:r>
          </a:p>
          <a:p>
            <a:pPr algn="just"/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148</TotalTime>
  <Words>877</Words>
  <Application>Microsoft Office PowerPoint</Application>
  <PresentationFormat>Presentación en pantalla (4:3)</PresentationFormat>
  <Paragraphs>91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Civil</vt:lpstr>
      <vt:lpstr>REDES SOCIALES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SOCIALES</dc:title>
  <dc:creator>Inspiron 1545 mid</dc:creator>
  <cp:lastModifiedBy>Inspiron 1545 mid</cp:lastModifiedBy>
  <cp:revision>5</cp:revision>
  <dcterms:created xsi:type="dcterms:W3CDTF">2012-11-24T03:04:16Z</dcterms:created>
  <dcterms:modified xsi:type="dcterms:W3CDTF">2012-11-24T05:33:00Z</dcterms:modified>
</cp:coreProperties>
</file>