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77" r:id="rId4"/>
    <p:sldId id="258" r:id="rId5"/>
    <p:sldId id="260" r:id="rId6"/>
    <p:sldId id="261" r:id="rId7"/>
    <p:sldId id="262" r:id="rId8"/>
    <p:sldId id="263" r:id="rId9"/>
    <p:sldId id="264" r:id="rId10"/>
    <p:sldId id="267" r:id="rId11"/>
    <p:sldId id="266" r:id="rId12"/>
    <p:sldId id="270" r:id="rId13"/>
    <p:sldId id="275" r:id="rId14"/>
    <p:sldId id="271" r:id="rId15"/>
    <p:sldId id="272" r:id="rId16"/>
    <p:sldId id="273" r:id="rId17"/>
    <p:sldId id="274" r:id="rId18"/>
    <p:sldId id="278" r:id="rId19"/>
    <p:sldId id="279" r:id="rId2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Rectángulo"/>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Rectángulo"/>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Rectángulo"/>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Rectángulo"/>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Rectángulo redondeado"/>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Rectángulo redondeado"/>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Rectángulo"/>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705600" y="4206240"/>
            <a:ext cx="960120" cy="457200"/>
          </a:xfrm>
        </p:spPr>
        <p:txBody>
          <a:bodyPr/>
          <a:lstStyle/>
          <a:p>
            <a:fld id="{B40D5B43-FF01-4B3D-A4D7-DE626A2EAA3C}" type="datetimeFigureOut">
              <a:rPr lang="es-MX" smtClean="0"/>
              <a:pPr/>
              <a:t>24/11/2012</a:t>
            </a:fld>
            <a:endParaRPr lang="es-MX"/>
          </a:p>
        </p:txBody>
      </p:sp>
      <p:sp>
        <p:nvSpPr>
          <p:cNvPr id="17" name="16 Marcador de pie de página"/>
          <p:cNvSpPr>
            <a:spLocks noGrp="1"/>
          </p:cNvSpPr>
          <p:nvPr>
            <p:ph type="ftr" sz="quarter" idx="11"/>
          </p:nvPr>
        </p:nvSpPr>
        <p:spPr>
          <a:xfrm>
            <a:off x="5410200" y="4205288"/>
            <a:ext cx="1295400" cy="457200"/>
          </a:xfrm>
        </p:spPr>
        <p:txBody>
          <a:bodyPr/>
          <a:lstStyle/>
          <a:p>
            <a:endParaRPr lang="es-MX"/>
          </a:p>
        </p:txBody>
      </p:sp>
      <p:sp>
        <p:nvSpPr>
          <p:cNvPr id="29" name="28 Marcador de número de diapositiva"/>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F0B4D926-2B80-49E8-BBB2-C0F6E29FBB9F}"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40D5B43-FF01-4B3D-A4D7-DE626A2EAA3C}" type="datetimeFigureOut">
              <a:rPr lang="es-MX" smtClean="0"/>
              <a:pPr/>
              <a:t>24/11/2012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0B4D926-2B80-49E8-BBB2-C0F6E29FBB9F}"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40D5B43-FF01-4B3D-A4D7-DE626A2EAA3C}" type="datetimeFigureOut">
              <a:rPr lang="es-MX" smtClean="0"/>
              <a:pPr/>
              <a:t>24/11/2012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0B4D926-2B80-49E8-BBB2-C0F6E29FBB9F}"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40D5B43-FF01-4B3D-A4D7-DE626A2EAA3C}" type="datetimeFigureOut">
              <a:rPr lang="es-MX" smtClean="0"/>
              <a:pPr/>
              <a:t>24/11/2012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0B4D926-2B80-49E8-BBB2-C0F6E29FBB9F}"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B40D5B43-FF01-4B3D-A4D7-DE626A2EAA3C}" type="datetimeFigureOut">
              <a:rPr lang="es-MX" smtClean="0"/>
              <a:pPr/>
              <a:t>24/11/2012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0B4D926-2B80-49E8-BBB2-C0F6E29FBB9F}"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B40D5B43-FF01-4B3D-A4D7-DE626A2EAA3C}" type="datetimeFigureOut">
              <a:rPr lang="es-MX" smtClean="0"/>
              <a:pPr/>
              <a:t>24/11/2012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0B4D926-2B80-49E8-BBB2-C0F6E29FBB9F}"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nchor="ctr"/>
          <a:lstStyle>
            <a:lvl1pPr>
              <a:defRPr sz="4000" b="0" i="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fecha"/>
          <p:cNvSpPr>
            <a:spLocks noGrp="1"/>
          </p:cNvSpPr>
          <p:nvPr>
            <p:ph type="dt" sz="half" idx="10"/>
          </p:nvPr>
        </p:nvSpPr>
        <p:spPr/>
        <p:txBody>
          <a:bodyPr rtlCol="0"/>
          <a:lstStyle/>
          <a:p>
            <a:fld id="{B40D5B43-FF01-4B3D-A4D7-DE626A2EAA3C}" type="datetimeFigureOut">
              <a:rPr lang="es-MX" smtClean="0"/>
              <a:pPr/>
              <a:t>24/11/2012</a:t>
            </a:fld>
            <a:endParaRPr lang="es-MX"/>
          </a:p>
        </p:txBody>
      </p:sp>
      <p:sp>
        <p:nvSpPr>
          <p:cNvPr id="27" name="26 Marcador de número de diapositiva"/>
          <p:cNvSpPr>
            <a:spLocks noGrp="1"/>
          </p:cNvSpPr>
          <p:nvPr>
            <p:ph type="sldNum" sz="quarter" idx="11"/>
          </p:nvPr>
        </p:nvSpPr>
        <p:spPr/>
        <p:txBody>
          <a:bodyPr rtlCol="0"/>
          <a:lstStyle/>
          <a:p>
            <a:fld id="{F0B4D926-2B80-49E8-BBB2-C0F6E29FBB9F}" type="slidenum">
              <a:rPr lang="es-MX" smtClean="0"/>
              <a:pPr/>
              <a:t>‹Nº›</a:t>
            </a:fld>
            <a:endParaRPr lang="es-MX"/>
          </a:p>
        </p:txBody>
      </p:sp>
      <p:sp>
        <p:nvSpPr>
          <p:cNvPr id="28" name="27 Marcador de pie de página"/>
          <p:cNvSpPr>
            <a:spLocks noGrp="1"/>
          </p:cNvSpPr>
          <p:nvPr>
            <p:ph type="ftr" sz="quarter" idx="12"/>
          </p:nvPr>
        </p:nvSpPr>
        <p:spPr/>
        <p:txBody>
          <a:bodyPr rtlCol="0"/>
          <a:lstStyle/>
          <a:p>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a:xfrm>
            <a:off x="6583680" y="612648"/>
            <a:ext cx="957264" cy="457200"/>
          </a:xfrm>
        </p:spPr>
        <p:txBody>
          <a:bodyPr/>
          <a:lstStyle/>
          <a:p>
            <a:fld id="{B40D5B43-FF01-4B3D-A4D7-DE626A2EAA3C}" type="datetimeFigureOut">
              <a:rPr lang="es-MX" smtClean="0"/>
              <a:pPr/>
              <a:t>24/11/2012</a:t>
            </a:fld>
            <a:endParaRPr lang="es-MX"/>
          </a:p>
        </p:txBody>
      </p:sp>
      <p:sp>
        <p:nvSpPr>
          <p:cNvPr id="4" name="3 Marcador de pie de página"/>
          <p:cNvSpPr>
            <a:spLocks noGrp="1"/>
          </p:cNvSpPr>
          <p:nvPr>
            <p:ph type="ftr" sz="quarter" idx="11"/>
          </p:nvPr>
        </p:nvSpPr>
        <p:spPr>
          <a:xfrm>
            <a:off x="5257800" y="612648"/>
            <a:ext cx="1325880" cy="457200"/>
          </a:xfrm>
        </p:spPr>
        <p:txBody>
          <a:bodyPr/>
          <a:lstStyle/>
          <a:p>
            <a:endParaRPr lang="es-MX"/>
          </a:p>
        </p:txBody>
      </p:sp>
      <p:sp>
        <p:nvSpPr>
          <p:cNvPr id="5" name="4 Marcador de número de diapositiva"/>
          <p:cNvSpPr>
            <a:spLocks noGrp="1"/>
          </p:cNvSpPr>
          <p:nvPr>
            <p:ph type="sldNum" sz="quarter" idx="12"/>
          </p:nvPr>
        </p:nvSpPr>
        <p:spPr>
          <a:xfrm>
            <a:off x="8174736" y="2272"/>
            <a:ext cx="762000" cy="365760"/>
          </a:xfrm>
        </p:spPr>
        <p:txBody>
          <a:bodyPr/>
          <a:lstStyle/>
          <a:p>
            <a:fld id="{F0B4D926-2B80-49E8-BBB2-C0F6E29FBB9F}"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40D5B43-FF01-4B3D-A4D7-DE626A2EAA3C}" type="datetimeFigureOut">
              <a:rPr lang="es-MX" smtClean="0"/>
              <a:pPr/>
              <a:t>24/11/2012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F0B4D926-2B80-49E8-BBB2-C0F6E29FBB9F}"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B40D5B43-FF01-4B3D-A4D7-DE626A2EAA3C}" type="datetimeFigureOut">
              <a:rPr lang="es-MX" smtClean="0"/>
              <a:pPr/>
              <a:t>24/11/2012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0B4D926-2B80-49E8-BBB2-C0F6E29FBB9F}"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B40D5B43-FF01-4B3D-A4D7-DE626A2EAA3C}" type="datetimeFigureOut">
              <a:rPr lang="es-MX" smtClean="0"/>
              <a:pPr/>
              <a:t>24/11/2012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0B4D926-2B80-49E8-BBB2-C0F6E29FBB9F}"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Rectángulo"/>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Rectángulo"/>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Rectángulo"/>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Rectángulo redondeado"/>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Rectángulo redondeado"/>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Rectángulo"/>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Rectángulo"/>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Rectángulo"/>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Rectángulo"/>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1143000"/>
            <a:ext cx="8229600" cy="10668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B40D5B43-FF01-4B3D-A4D7-DE626A2EAA3C}" type="datetimeFigureOut">
              <a:rPr lang="es-MX" smtClean="0"/>
              <a:pPr/>
              <a:t>24/11/2012</a:t>
            </a:fld>
            <a:endParaRPr lang="es-MX"/>
          </a:p>
        </p:txBody>
      </p:sp>
      <p:sp>
        <p:nvSpPr>
          <p:cNvPr id="3" name="2 Marcador de pie de página"/>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s-MX"/>
          </a:p>
        </p:txBody>
      </p:sp>
      <p:sp>
        <p:nvSpPr>
          <p:cNvPr id="23" name="22 Marcador de número de diapositiva"/>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F0B4D926-2B80-49E8-BBB2-C0F6E29FBB9F}"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neoteo.com/images/Cache/B189x900y900.jpg"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es.wikipedia.org/wiki/Gigabyte"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neoteo.com/images/Cache/B188x900y900.jpg"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MX" sz="4000" b="1" dirty="0" smtClean="0"/>
              <a:t>EVOLUCION DE LOS DISCOS DUROS</a:t>
            </a:r>
            <a:endParaRPr lang="es-MX" sz="4000" b="1" dirty="0"/>
          </a:p>
        </p:txBody>
      </p:sp>
      <p:sp>
        <p:nvSpPr>
          <p:cNvPr id="3" name="2 Subtítulo"/>
          <p:cNvSpPr>
            <a:spLocks noGrp="1"/>
          </p:cNvSpPr>
          <p:nvPr>
            <p:ph type="subTitle" idx="1"/>
          </p:nvPr>
        </p:nvSpPr>
        <p:spPr>
          <a:xfrm>
            <a:off x="2267744" y="5373216"/>
            <a:ext cx="6400800" cy="985664"/>
          </a:xfrm>
        </p:spPr>
        <p:txBody>
          <a:bodyPr>
            <a:noAutofit/>
          </a:bodyPr>
          <a:lstStyle/>
          <a:p>
            <a:pPr algn="r"/>
            <a:r>
              <a:rPr lang="es-MX" sz="1400" dirty="0" smtClean="0"/>
              <a:t>NOMBRE: ALEJANDRA RIVERO VERA</a:t>
            </a:r>
          </a:p>
          <a:p>
            <a:pPr algn="r"/>
            <a:r>
              <a:rPr lang="es-MX" sz="1400" dirty="0" smtClean="0"/>
              <a:t>PROF.: Mtro. DANIEL DOMINGUEZ CISNEROS</a:t>
            </a:r>
          </a:p>
          <a:p>
            <a:pPr algn="r"/>
            <a:r>
              <a:rPr lang="es-MX" sz="1400" dirty="0" smtClean="0"/>
              <a:t>FECHA: 24- NOVIEMBRE - 2012</a:t>
            </a:r>
            <a:endParaRPr lang="es-MX"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8229600" cy="1066800"/>
          </a:xfrm>
        </p:spPr>
        <p:txBody>
          <a:bodyPr>
            <a:normAutofit/>
          </a:bodyPr>
          <a:lstStyle/>
          <a:p>
            <a:pPr algn="ctr"/>
            <a:r>
              <a:rPr lang="es-MX" sz="3600" b="1" dirty="0" smtClean="0"/>
              <a:t>HISTORIA DE LOS DISCOS DUROS</a:t>
            </a:r>
            <a:endParaRPr lang="es-MX" sz="3600" b="1" dirty="0"/>
          </a:p>
        </p:txBody>
      </p:sp>
      <p:sp>
        <p:nvSpPr>
          <p:cNvPr id="3" name="2 Marcador de contenido"/>
          <p:cNvSpPr>
            <a:spLocks noGrp="1"/>
          </p:cNvSpPr>
          <p:nvPr>
            <p:ph sz="half" idx="1"/>
          </p:nvPr>
        </p:nvSpPr>
        <p:spPr>
          <a:xfrm>
            <a:off x="467544" y="1772816"/>
            <a:ext cx="4038600" cy="4525963"/>
          </a:xfrm>
        </p:spPr>
        <p:txBody>
          <a:bodyPr>
            <a:noAutofit/>
          </a:bodyPr>
          <a:lstStyle/>
          <a:p>
            <a:pPr>
              <a:buNone/>
            </a:pPr>
            <a:r>
              <a:rPr lang="es-MX" sz="1800" dirty="0" smtClean="0"/>
              <a:t>Hitach Deskstar 7K1000</a:t>
            </a:r>
          </a:p>
          <a:p>
            <a:pPr>
              <a:buNone/>
            </a:pPr>
            <a:endParaRPr lang="es-MX" sz="1800" dirty="0" smtClean="0"/>
          </a:p>
          <a:p>
            <a:r>
              <a:rPr lang="es-MX" sz="1800" dirty="0" smtClean="0"/>
              <a:t>Primera unidad de disco duro de 3.5 pulgadas con capacidad de 1 terabyte</a:t>
            </a:r>
          </a:p>
          <a:p>
            <a:endParaRPr lang="es-MX" dirty="0"/>
          </a:p>
        </p:txBody>
      </p:sp>
      <p:pic>
        <p:nvPicPr>
          <p:cNvPr id="5" name="4 Marcador de contenido" descr="Un billón de bytes">
            <a:hlinkClick r:id="rId2" tooltip="&quot;Un billón de bytes&quot;"/>
          </p:cNvPr>
          <p:cNvPicPr>
            <a:picLocks noGrp="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4644008" y="2204864"/>
            <a:ext cx="3754760" cy="389392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539552" y="620688"/>
            <a:ext cx="8229600" cy="1066800"/>
          </a:xfrm>
        </p:spPr>
        <p:txBody>
          <a:bodyPr>
            <a:noAutofit/>
          </a:bodyPr>
          <a:lstStyle/>
          <a:p>
            <a:r>
              <a:rPr lang="es-MX" sz="3600" b="1" dirty="0" smtClean="0"/>
              <a:t>ESTRUCTURA FÍSICA DEL DISCO DURO</a:t>
            </a:r>
            <a:endParaRPr lang="es-MX" sz="3600" b="1" dirty="0"/>
          </a:p>
        </p:txBody>
      </p:sp>
      <p:sp>
        <p:nvSpPr>
          <p:cNvPr id="8" name="7 Marcador de contenido"/>
          <p:cNvSpPr>
            <a:spLocks noGrp="1"/>
          </p:cNvSpPr>
          <p:nvPr>
            <p:ph sz="half" idx="1"/>
          </p:nvPr>
        </p:nvSpPr>
        <p:spPr>
          <a:xfrm>
            <a:off x="323528" y="1772816"/>
            <a:ext cx="4038600" cy="4165923"/>
          </a:xfrm>
        </p:spPr>
        <p:txBody>
          <a:bodyPr>
            <a:normAutofit/>
          </a:bodyPr>
          <a:lstStyle/>
          <a:p>
            <a:r>
              <a:rPr lang="es-MX" sz="1600" dirty="0" smtClean="0"/>
              <a:t>CARCASA</a:t>
            </a:r>
          </a:p>
          <a:p>
            <a:r>
              <a:rPr lang="es-MX" sz="1600" dirty="0" smtClean="0"/>
              <a:t>PLACA DE CIRCUITOS</a:t>
            </a:r>
          </a:p>
          <a:p>
            <a:r>
              <a:rPr lang="es-MX" sz="1600" dirty="0" smtClean="0"/>
              <a:t>MOTOR ELECTROMAGNETICO</a:t>
            </a:r>
          </a:p>
          <a:p>
            <a:r>
              <a:rPr lang="es-MX" sz="1600" dirty="0" smtClean="0"/>
              <a:t>CABEZALES</a:t>
            </a:r>
          </a:p>
          <a:p>
            <a:r>
              <a:rPr lang="es-MX" sz="1600" dirty="0" smtClean="0"/>
              <a:t>DISCOS MAGNETICOS</a:t>
            </a:r>
            <a:endParaRPr lang="es-MX" sz="1600" dirty="0"/>
          </a:p>
        </p:txBody>
      </p:sp>
      <p:pic>
        <p:nvPicPr>
          <p:cNvPr id="10" name="9 Marcador de contenido" descr="DISCO DURO.png"/>
          <p:cNvPicPr>
            <a:picLocks noGrp="1" noChangeAspect="1"/>
          </p:cNvPicPr>
          <p:nvPr>
            <p:ph sz="half" idx="2"/>
          </p:nvPr>
        </p:nvPicPr>
        <p:blipFill>
          <a:blip r:embed="rId2" cstate="print"/>
          <a:stretch>
            <a:fillRect/>
          </a:stretch>
        </p:blipFill>
        <p:spPr>
          <a:xfrm>
            <a:off x="4139952" y="3068960"/>
            <a:ext cx="4464496" cy="3374328"/>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539552" y="620688"/>
            <a:ext cx="8229600" cy="1066800"/>
          </a:xfrm>
        </p:spPr>
        <p:txBody>
          <a:bodyPr>
            <a:noAutofit/>
          </a:bodyPr>
          <a:lstStyle/>
          <a:p>
            <a:pPr algn="ctr"/>
            <a:r>
              <a:rPr lang="es-MX" sz="3200" b="1" dirty="0" smtClean="0"/>
              <a:t>ESTRUCTURA LÓGICA DEL DISCO DURO </a:t>
            </a:r>
            <a:endParaRPr lang="es-MX" sz="3200" b="1" dirty="0"/>
          </a:p>
        </p:txBody>
      </p:sp>
      <p:sp>
        <p:nvSpPr>
          <p:cNvPr id="6" name="5 Marcador de contenido"/>
          <p:cNvSpPr>
            <a:spLocks noGrp="1"/>
          </p:cNvSpPr>
          <p:nvPr>
            <p:ph idx="1"/>
          </p:nvPr>
        </p:nvSpPr>
        <p:spPr>
          <a:xfrm>
            <a:off x="467544" y="1628800"/>
            <a:ext cx="8229600" cy="4325112"/>
          </a:xfrm>
        </p:spPr>
        <p:txBody>
          <a:bodyPr>
            <a:noAutofit/>
          </a:bodyPr>
          <a:lstStyle/>
          <a:p>
            <a:pPr algn="just"/>
            <a:r>
              <a:rPr lang="es-MX" sz="1800" dirty="0" smtClean="0"/>
              <a:t>La estructura lógica de un disco duro esta formado por:</a:t>
            </a:r>
          </a:p>
          <a:p>
            <a:pPr algn="just">
              <a:buNone/>
            </a:pPr>
            <a:endParaRPr lang="es-MX" sz="1800" dirty="0" smtClean="0"/>
          </a:p>
          <a:p>
            <a:pPr algn="just"/>
            <a:r>
              <a:rPr lang="es-MX" sz="1800" b="1" dirty="0" smtClean="0"/>
              <a:t>Sector de arranque:</a:t>
            </a:r>
            <a:r>
              <a:rPr lang="es-MX" sz="1800" dirty="0" smtClean="0"/>
              <a:t> Es el primer sector de un disco duro en él se almacena la tabla de particiones y un programa pequeño llamado </a:t>
            </a:r>
            <a:r>
              <a:rPr lang="es-MX" sz="1800" dirty="0" err="1" smtClean="0"/>
              <a:t>Master</a:t>
            </a:r>
            <a:r>
              <a:rPr lang="es-MX" sz="1800" dirty="0" smtClean="0"/>
              <a:t> </a:t>
            </a:r>
            <a:r>
              <a:rPr lang="es-MX" sz="1800" dirty="0" err="1" smtClean="0"/>
              <a:t>Boot</a:t>
            </a:r>
            <a:r>
              <a:rPr lang="es-MX" sz="1800" dirty="0" smtClean="0"/>
              <a:t>. Este programa se encarga de leer la tabla de particiones y ceder el control al sector de arranque de la partición activa, en caso de que no existiese partición activa mostraría un mensaje de error.</a:t>
            </a:r>
          </a:p>
          <a:p>
            <a:pPr algn="just"/>
            <a:endParaRPr lang="es-MX" sz="1800" dirty="0" smtClean="0"/>
          </a:p>
          <a:p>
            <a:pPr algn="just"/>
            <a:r>
              <a:rPr lang="es-MX" sz="1800" b="1" dirty="0" smtClean="0"/>
              <a:t>Espacio particionado:</a:t>
            </a:r>
            <a:r>
              <a:rPr lang="es-MX" sz="1800" dirty="0" smtClean="0"/>
              <a:t> Es el espacio del disco que ha sido asignado a alguna partición.</a:t>
            </a:r>
          </a:p>
          <a:p>
            <a:pPr algn="just"/>
            <a:endParaRPr lang="es-MX" sz="1800" dirty="0" smtClean="0"/>
          </a:p>
          <a:p>
            <a:pPr algn="just"/>
            <a:r>
              <a:rPr lang="es-MX" sz="1800" b="1" dirty="0" smtClean="0"/>
              <a:t>Espacio sin </a:t>
            </a:r>
            <a:r>
              <a:rPr lang="es-MX" sz="1800" b="1" dirty="0" err="1" smtClean="0"/>
              <a:t>particionar</a:t>
            </a:r>
            <a:r>
              <a:rPr lang="es-MX" sz="1800" b="1" dirty="0" smtClean="0"/>
              <a:t>:</a:t>
            </a:r>
            <a:r>
              <a:rPr lang="es-MX" sz="1800" dirty="0" smtClean="0"/>
              <a:t> Es el espacio del disco que no ha sido asignado a ninguna partición.</a:t>
            </a:r>
          </a:p>
          <a:p>
            <a:endParaRPr lang="es-MX"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8229600" cy="1066800"/>
          </a:xfrm>
        </p:spPr>
        <p:txBody>
          <a:bodyPr/>
          <a:lstStyle/>
          <a:p>
            <a:r>
              <a:rPr lang="es-MX" b="1" dirty="0" smtClean="0"/>
              <a:t>DISCO DURO DE ESTADO SÓLIDO</a:t>
            </a:r>
            <a:endParaRPr lang="es-MX" dirty="0"/>
          </a:p>
        </p:txBody>
      </p:sp>
      <p:pic>
        <p:nvPicPr>
          <p:cNvPr id="4" name="3 Marcador de contenido" descr="http://img.xataka.com/2007/09/ssd416gb.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1844824"/>
            <a:ext cx="5334000" cy="437023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066800"/>
          </a:xfrm>
        </p:spPr>
        <p:txBody>
          <a:bodyPr>
            <a:normAutofit/>
          </a:bodyPr>
          <a:lstStyle/>
          <a:p>
            <a:r>
              <a:rPr lang="es-MX" b="1" dirty="0" smtClean="0"/>
              <a:t>DEFINICIÓN</a:t>
            </a:r>
            <a:endParaRPr lang="es-MX" b="1" dirty="0"/>
          </a:p>
        </p:txBody>
      </p:sp>
      <p:sp>
        <p:nvSpPr>
          <p:cNvPr id="3" name="2 Marcador de contenido"/>
          <p:cNvSpPr>
            <a:spLocks noGrp="1"/>
          </p:cNvSpPr>
          <p:nvPr>
            <p:ph idx="1"/>
          </p:nvPr>
        </p:nvSpPr>
        <p:spPr>
          <a:xfrm>
            <a:off x="457200" y="2249424"/>
            <a:ext cx="8229600" cy="3051784"/>
          </a:xfrm>
        </p:spPr>
        <p:txBody>
          <a:bodyPr wrap="square"/>
          <a:lstStyle/>
          <a:p>
            <a:pPr algn="just">
              <a:buNone/>
            </a:pPr>
            <a:r>
              <a:rPr lang="es-MX" sz="2400" dirty="0" smtClean="0"/>
              <a:t>El SSD (solid state drive) es un dispositivo de almacenamiento de datos que usa memoria no volátil (NAND) tales como flash, o memoria volátil como la SDRAM, para almacenar datos, en lugar de los platos giratorios encontrados en los discos duros convencionales.</a:t>
            </a:r>
          </a:p>
          <a:p>
            <a:pPr algn="just">
              <a:buNone/>
            </a:pPr>
            <a:endParaRPr lang="es-MX"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8229600" cy="1066800"/>
          </a:xfrm>
        </p:spPr>
        <p:txBody>
          <a:bodyPr>
            <a:normAutofit/>
          </a:bodyPr>
          <a:lstStyle/>
          <a:p>
            <a:r>
              <a:rPr lang="es-MX" sz="3600" b="1" dirty="0" smtClean="0"/>
              <a:t>COMPONENTES DEL SSD</a:t>
            </a:r>
            <a:endParaRPr lang="es-MX" sz="3600" b="1" dirty="0"/>
          </a:p>
        </p:txBody>
      </p:sp>
      <p:sp>
        <p:nvSpPr>
          <p:cNvPr id="3" name="2 Marcador de contenido"/>
          <p:cNvSpPr>
            <a:spLocks noGrp="1"/>
          </p:cNvSpPr>
          <p:nvPr>
            <p:ph sz="half" idx="1"/>
          </p:nvPr>
        </p:nvSpPr>
        <p:spPr>
          <a:xfrm>
            <a:off x="611560" y="1844824"/>
            <a:ext cx="4038600" cy="4525963"/>
          </a:xfrm>
        </p:spPr>
        <p:txBody>
          <a:bodyPr>
            <a:noAutofit/>
          </a:bodyPr>
          <a:lstStyle/>
          <a:p>
            <a:pPr>
              <a:buFont typeface="+mj-lt"/>
              <a:buAutoNum type="arabicPeriod"/>
            </a:pPr>
            <a:r>
              <a:rPr lang="es-MX" sz="1400" b="1" dirty="0" smtClean="0"/>
              <a:t>Conector SATA de 15 terminales:</a:t>
            </a:r>
            <a:r>
              <a:rPr lang="es-MX" sz="1400" dirty="0" smtClean="0"/>
              <a:t> provee de alimentación del SSD.</a:t>
            </a:r>
          </a:p>
          <a:p>
            <a:pPr>
              <a:buFont typeface="+mj-lt"/>
              <a:buAutoNum type="arabicPeriod"/>
            </a:pPr>
            <a:endParaRPr lang="es-MX" sz="1400" dirty="0" smtClean="0"/>
          </a:p>
          <a:p>
            <a:pPr>
              <a:buFont typeface="+mj-lt"/>
              <a:buAutoNum type="arabicPeriod"/>
            </a:pPr>
            <a:r>
              <a:rPr lang="es-MX" sz="1400" b="1" dirty="0" smtClean="0"/>
              <a:t>Conector SATA de 7 terminales:</a:t>
            </a:r>
            <a:r>
              <a:rPr lang="es-MX" sz="1400" dirty="0" smtClean="0"/>
              <a:t> permite la transmisión de datos entre el dispositivo y la tarjeta principal ("</a:t>
            </a:r>
            <a:r>
              <a:rPr lang="es-MX" sz="1400" i="1" dirty="0" smtClean="0"/>
              <a:t>Motherboard</a:t>
            </a:r>
            <a:r>
              <a:rPr lang="es-MX" sz="1400" dirty="0" smtClean="0"/>
              <a:t>").</a:t>
            </a:r>
          </a:p>
          <a:p>
            <a:pPr>
              <a:buFont typeface="+mj-lt"/>
              <a:buAutoNum type="arabicPeriod"/>
            </a:pPr>
            <a:endParaRPr lang="es-MX" sz="1400" dirty="0" smtClean="0"/>
          </a:p>
          <a:p>
            <a:pPr>
              <a:buFont typeface="+mj-lt"/>
              <a:buAutoNum type="arabicPeriod"/>
            </a:pPr>
            <a:r>
              <a:rPr lang="es-MX" sz="1400" b="1" dirty="0" smtClean="0"/>
              <a:t>Conector USB:</a:t>
            </a:r>
            <a:r>
              <a:rPr lang="es-MX" sz="1400" dirty="0" smtClean="0"/>
              <a:t> para el uso del SSD como dispositivo externo.</a:t>
            </a:r>
          </a:p>
          <a:p>
            <a:pPr>
              <a:buFont typeface="+mj-lt"/>
              <a:buAutoNum type="arabicPeriod"/>
            </a:pPr>
            <a:endParaRPr lang="es-MX" sz="1400" dirty="0" smtClean="0"/>
          </a:p>
          <a:p>
            <a:pPr>
              <a:buFont typeface="+mj-lt"/>
              <a:buAutoNum type="arabicPeriod"/>
            </a:pPr>
            <a:r>
              <a:rPr lang="es-MX" sz="1400" b="1" dirty="0" smtClean="0"/>
              <a:t>Panel trasero:</a:t>
            </a:r>
            <a:r>
              <a:rPr lang="es-MX" sz="1400" dirty="0" smtClean="0"/>
              <a:t> integra los conectores de alimentación y datos.</a:t>
            </a:r>
          </a:p>
          <a:p>
            <a:pPr>
              <a:buFont typeface="+mj-lt"/>
              <a:buAutoNum type="arabicPeriod"/>
            </a:pPr>
            <a:endParaRPr lang="es-MX" sz="1400" dirty="0" smtClean="0"/>
          </a:p>
          <a:p>
            <a:pPr>
              <a:buFont typeface="+mj-lt"/>
              <a:buAutoNum type="arabicPeriod"/>
            </a:pPr>
            <a:r>
              <a:rPr lang="es-MX" sz="1400" b="1" dirty="0" smtClean="0"/>
              <a:t>Cubierta:</a:t>
            </a:r>
            <a:r>
              <a:rPr lang="es-MX" sz="1400" dirty="0" smtClean="0"/>
              <a:t> protege los circuitos internos del SSD y le da estética al producto.</a:t>
            </a:r>
          </a:p>
          <a:p>
            <a:pPr>
              <a:buNone/>
            </a:pPr>
            <a:endParaRPr lang="es-MX" sz="1600" dirty="0"/>
          </a:p>
        </p:txBody>
      </p:sp>
      <p:pic>
        <p:nvPicPr>
          <p:cNvPr id="5" name="4 Marcador de contenido" descr="http://informaticamoderna.com/Unidades_SSD_archivos/sddpar.gif"/>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2060848"/>
            <a:ext cx="3191445" cy="316306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620688"/>
            <a:ext cx="8517632" cy="792088"/>
          </a:xfrm>
        </p:spPr>
        <p:txBody>
          <a:bodyPr>
            <a:normAutofit/>
          </a:bodyPr>
          <a:lstStyle/>
          <a:p>
            <a:pPr algn="ctr"/>
            <a:r>
              <a:rPr lang="es-MX" sz="3600" b="1" dirty="0" smtClean="0"/>
              <a:t>VENTAJAS Y DEVENTAJAS</a:t>
            </a:r>
            <a:endParaRPr lang="es-MX" sz="3600" b="1" dirty="0"/>
          </a:p>
        </p:txBody>
      </p:sp>
      <p:sp>
        <p:nvSpPr>
          <p:cNvPr id="3" name="2 Marcador de contenido"/>
          <p:cNvSpPr>
            <a:spLocks noGrp="1"/>
          </p:cNvSpPr>
          <p:nvPr>
            <p:ph sz="half" idx="1"/>
          </p:nvPr>
        </p:nvSpPr>
        <p:spPr>
          <a:xfrm>
            <a:off x="457200" y="1700808"/>
            <a:ext cx="4038600" cy="5074579"/>
          </a:xfrm>
        </p:spPr>
        <p:txBody>
          <a:bodyPr>
            <a:noAutofit/>
          </a:bodyPr>
          <a:lstStyle/>
          <a:p>
            <a:pPr marL="109728" lvl="0" indent="0">
              <a:buNone/>
            </a:pPr>
            <a:r>
              <a:rPr lang="es-ES" sz="1200" dirty="0" smtClean="0"/>
              <a:t>Ventajas:</a:t>
            </a:r>
          </a:p>
          <a:p>
            <a:pPr marL="109728" lvl="0" indent="0">
              <a:buNone/>
            </a:pPr>
            <a:endParaRPr lang="es-ES" sz="1200" dirty="0" smtClean="0"/>
          </a:p>
          <a:p>
            <a:pPr marL="109728" lvl="0" indent="0" algn="just">
              <a:buNone/>
            </a:pPr>
            <a:r>
              <a:rPr lang="es-ES" sz="1200" dirty="0" smtClean="0"/>
              <a:t>Arranque </a:t>
            </a:r>
            <a:r>
              <a:rPr lang="es-ES" sz="1200" dirty="0" smtClean="0"/>
              <a:t>más rápido, al no tener platos que necesiten tomar una velocidad constante</a:t>
            </a:r>
            <a:r>
              <a:rPr lang="es-ES" sz="1200" dirty="0" smtClean="0"/>
              <a:t>.</a:t>
            </a:r>
          </a:p>
          <a:p>
            <a:pPr marL="109728" lvl="0" indent="0" algn="just">
              <a:buNone/>
            </a:pPr>
            <a:endParaRPr lang="es-MX" sz="1200" dirty="0" smtClean="0"/>
          </a:p>
          <a:p>
            <a:pPr marL="109728" lvl="0" indent="0" algn="just">
              <a:buNone/>
            </a:pPr>
            <a:r>
              <a:rPr lang="es-ES" sz="1200" dirty="0" smtClean="0"/>
              <a:t>Gran velocidad de escritura</a:t>
            </a:r>
            <a:r>
              <a:rPr lang="es-ES" sz="1200" dirty="0" smtClean="0"/>
              <a:t>.</a:t>
            </a:r>
          </a:p>
          <a:p>
            <a:pPr marL="109728" lvl="0" indent="0" algn="just">
              <a:buNone/>
            </a:pPr>
            <a:endParaRPr lang="es-MX" sz="1200" dirty="0" smtClean="0"/>
          </a:p>
          <a:p>
            <a:pPr marL="109728" lvl="0" indent="0" algn="just">
              <a:buNone/>
            </a:pPr>
            <a:r>
              <a:rPr lang="es-ES" sz="1200" dirty="0" smtClean="0"/>
              <a:t>Mayor rapidez de lectura, incluso 10 veces más que los discos duros tradicionales más rápidos gracias a </a:t>
            </a:r>
            <a:r>
              <a:rPr lang="es-ES" sz="1200" dirty="0" err="1" smtClean="0"/>
              <a:t>RAIDs</a:t>
            </a:r>
            <a:r>
              <a:rPr lang="es-ES" sz="1200" dirty="0" smtClean="0"/>
              <a:t> internos en un mismo SSD</a:t>
            </a:r>
            <a:r>
              <a:rPr lang="es-ES" sz="1200" dirty="0" smtClean="0"/>
              <a:t>.</a:t>
            </a:r>
          </a:p>
          <a:p>
            <a:pPr marL="109728" lvl="0" indent="0" algn="just">
              <a:buNone/>
            </a:pPr>
            <a:endParaRPr lang="es-MX" sz="1200" dirty="0" smtClean="0"/>
          </a:p>
          <a:p>
            <a:pPr marL="109728" lvl="0" indent="0" algn="just">
              <a:buNone/>
            </a:pPr>
            <a:r>
              <a:rPr lang="es-ES" sz="1200" dirty="0" smtClean="0"/>
              <a:t>Baja latencia de lectura y escritura, cientos de veces más rápido que los discos mecánicos</a:t>
            </a:r>
            <a:r>
              <a:rPr lang="es-ES" sz="1200" dirty="0" smtClean="0"/>
              <a:t>.</a:t>
            </a:r>
          </a:p>
          <a:p>
            <a:pPr marL="109728" lvl="0" indent="0" algn="just">
              <a:buNone/>
            </a:pPr>
            <a:endParaRPr lang="es-MX" sz="1200" dirty="0" smtClean="0"/>
          </a:p>
          <a:p>
            <a:pPr marL="109728" lvl="0" indent="0" algn="just">
              <a:buNone/>
            </a:pPr>
            <a:r>
              <a:rPr lang="es-ES" sz="1200" dirty="0" smtClean="0"/>
              <a:t>Lanzamiento y arranque de aplicaciones en menor tiempo - Resultado de la mayor velocidad de lectura y especialmente del tiempo de búsqueda. Pero solo si la aplicación reside en flash y es más dependiente de la velocidad de lectura que de otros aspectos</a:t>
            </a:r>
            <a:r>
              <a:rPr lang="es-ES" sz="1200" dirty="0" smtClean="0"/>
              <a:t>.</a:t>
            </a:r>
          </a:p>
          <a:p>
            <a:pPr marL="109728" lvl="0" indent="0" algn="just">
              <a:buNone/>
            </a:pPr>
            <a:endParaRPr lang="es-MX" sz="1200" dirty="0" smtClean="0"/>
          </a:p>
          <a:p>
            <a:pPr marL="109728" lvl="0" indent="0" algn="just">
              <a:buNone/>
            </a:pPr>
            <a:r>
              <a:rPr lang="es-ES" sz="1200" dirty="0" smtClean="0"/>
              <a:t>Menor consumo de energía y producción de calor - Resultado de no tener elementos mecánicos.</a:t>
            </a:r>
            <a:endParaRPr lang="es-MX" sz="1200" dirty="0" smtClean="0"/>
          </a:p>
          <a:p>
            <a:pPr marL="109728" lvl="0" indent="0" algn="just">
              <a:buNone/>
            </a:pPr>
            <a:r>
              <a:rPr lang="es-ES" sz="1200" dirty="0" smtClean="0"/>
              <a:t>Sin ruido - La misma carencia de partes mecánicas los hace completamente inaudibles.</a:t>
            </a:r>
            <a:endParaRPr lang="es-MX" sz="1200" dirty="0" smtClean="0"/>
          </a:p>
          <a:p>
            <a:endParaRPr lang="es-MX" dirty="0"/>
          </a:p>
        </p:txBody>
      </p:sp>
      <p:sp>
        <p:nvSpPr>
          <p:cNvPr id="4" name="3 Marcador de contenido"/>
          <p:cNvSpPr>
            <a:spLocks noGrp="1"/>
          </p:cNvSpPr>
          <p:nvPr>
            <p:ph sz="half" idx="2"/>
          </p:nvPr>
        </p:nvSpPr>
        <p:spPr>
          <a:xfrm>
            <a:off x="4648200" y="1700808"/>
            <a:ext cx="4038600" cy="5074579"/>
          </a:xfrm>
        </p:spPr>
        <p:txBody>
          <a:bodyPr>
            <a:noAutofit/>
          </a:bodyPr>
          <a:lstStyle/>
          <a:p>
            <a:pPr lvl="0">
              <a:buNone/>
            </a:pPr>
            <a:r>
              <a:rPr lang="es-ES" sz="1200" dirty="0"/>
              <a:t>D</a:t>
            </a:r>
            <a:r>
              <a:rPr lang="es-ES" sz="1200" dirty="0" smtClean="0"/>
              <a:t>esventajas : </a:t>
            </a:r>
            <a:endParaRPr lang="es-ES" sz="1200" dirty="0"/>
          </a:p>
          <a:p>
            <a:pPr lvl="0">
              <a:buNone/>
            </a:pPr>
            <a:endParaRPr lang="es-ES" sz="1200" dirty="0"/>
          </a:p>
          <a:p>
            <a:pPr lvl="0" algn="just">
              <a:buNone/>
            </a:pPr>
            <a:r>
              <a:rPr lang="es-ES" sz="1200" dirty="0"/>
              <a:t>Precio - Los precios de las memorias flash son considerablemente más altos en relación precio/</a:t>
            </a:r>
            <a:r>
              <a:rPr lang="es-ES" sz="1200" dirty="0">
                <a:hlinkClick r:id="rId2" tooltip="Gigabyte"/>
              </a:rPr>
              <a:t>gigabyte</a:t>
            </a:r>
            <a:r>
              <a:rPr lang="es-ES" sz="1200" dirty="0"/>
              <a:t>, la principal razón de su baja demanda. Sin embargo, esta no es una desventaja técnica. Según se establezcan en el mercado irá mermando su precio y comparándose a los discos duros mecánicos, que en teoría son más caros de producir al llevar piezas metálicas.</a:t>
            </a:r>
          </a:p>
          <a:p>
            <a:pPr lvl="0" algn="just">
              <a:buNone/>
            </a:pPr>
            <a:endParaRPr lang="es-MX" sz="1200" dirty="0"/>
          </a:p>
          <a:p>
            <a:pPr lvl="0" algn="just">
              <a:buNone/>
            </a:pPr>
            <a:r>
              <a:rPr lang="es-ES" sz="1200" dirty="0"/>
              <a:t>Menor recuperación - Después de un fallo físico se pierden completamente los datos pues la celda es destruida, mientras que en un disco duro normal que sufre daño mecánico los datos son frecuentemente recuperables usando ayuda de expertos.</a:t>
            </a:r>
          </a:p>
          <a:p>
            <a:pPr lvl="0" algn="just">
              <a:buNone/>
            </a:pPr>
            <a:endParaRPr lang="es-MX" sz="1200" dirty="0"/>
          </a:p>
          <a:p>
            <a:pPr lvl="0" algn="just">
              <a:buNone/>
            </a:pPr>
            <a:r>
              <a:rPr lang="es-ES" sz="1200" dirty="0"/>
              <a:t>Vida útil - En cualquier caso, reducir el tamaño del transistor implica reducir la vida útil de las memorias NAND.</a:t>
            </a:r>
            <a:endParaRPr lang="es-MX" sz="1200" dirty="0"/>
          </a:p>
          <a:p>
            <a:endParaRPr lang="es-MX"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836712"/>
            <a:ext cx="8229600" cy="1066800"/>
          </a:xfrm>
        </p:spPr>
        <p:txBody>
          <a:bodyPr>
            <a:normAutofit/>
          </a:bodyPr>
          <a:lstStyle/>
          <a:p>
            <a:pPr algn="ctr"/>
            <a:r>
              <a:rPr lang="es-MX" sz="4800" b="1" dirty="0" smtClean="0"/>
              <a:t>HDD  vs SSD</a:t>
            </a:r>
            <a:endParaRPr lang="es-MX" sz="4800" b="1" dirty="0"/>
          </a:p>
        </p:txBody>
      </p:sp>
      <p:pic>
        <p:nvPicPr>
          <p:cNvPr id="5" name="4 Marcador de contenido" descr="discos duros.jpg"/>
          <p:cNvPicPr>
            <a:picLocks noGrp="1" noChangeAspect="1"/>
          </p:cNvPicPr>
          <p:nvPr>
            <p:ph sz="half" idx="1"/>
          </p:nvPr>
        </p:nvPicPr>
        <p:blipFill>
          <a:blip r:embed="rId2" cstate="print"/>
          <a:stretch>
            <a:fillRect/>
          </a:stretch>
        </p:blipFill>
        <p:spPr>
          <a:xfrm>
            <a:off x="539552" y="2708920"/>
            <a:ext cx="7841598" cy="2808312"/>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1791031097"/>
              </p:ext>
            </p:extLst>
          </p:nvPr>
        </p:nvGraphicFramePr>
        <p:xfrm>
          <a:off x="1115616" y="980728"/>
          <a:ext cx="7056783" cy="5256584"/>
        </p:xfrm>
        <a:graphic>
          <a:graphicData uri="http://schemas.openxmlformats.org/drawingml/2006/table">
            <a:tbl>
              <a:tblPr firstRow="1" firstCol="1" bandRow="1">
                <a:tableStyleId>{5C22544A-7EE6-4342-B048-85BDC9FD1C3A}</a:tableStyleId>
              </a:tblPr>
              <a:tblGrid>
                <a:gridCol w="1067763"/>
                <a:gridCol w="3034518"/>
                <a:gridCol w="2954502"/>
              </a:tblGrid>
              <a:tr h="517341">
                <a:tc>
                  <a:txBody>
                    <a:bodyPr/>
                    <a:lstStyle/>
                    <a:p>
                      <a:pPr>
                        <a:lnSpc>
                          <a:spcPct val="115000"/>
                        </a:lnSpc>
                        <a:spcAft>
                          <a:spcPts val="0"/>
                        </a:spcAft>
                      </a:pPr>
                      <a:r>
                        <a:rPr lang="es-ES" sz="1600">
                          <a:effectLst/>
                        </a:rPr>
                        <a:t> </a:t>
                      </a:r>
                      <a:endParaRPr lang="es-ES" sz="1000">
                        <a:effectLst/>
                        <a:latin typeface="Calibri"/>
                        <a:ea typeface="Calibri"/>
                        <a:cs typeface="Times New Roman"/>
                      </a:endParaRPr>
                    </a:p>
                  </a:txBody>
                  <a:tcPr marL="62621" marR="62621" marT="0" marB="0" anchor="ctr"/>
                </a:tc>
                <a:tc>
                  <a:txBody>
                    <a:bodyPr/>
                    <a:lstStyle/>
                    <a:p>
                      <a:pPr algn="ctr">
                        <a:lnSpc>
                          <a:spcPct val="115000"/>
                        </a:lnSpc>
                        <a:spcAft>
                          <a:spcPts val="0"/>
                        </a:spcAft>
                      </a:pPr>
                      <a:r>
                        <a:rPr lang="es-ES" sz="1600">
                          <a:effectLst/>
                        </a:rPr>
                        <a:t>HDD</a:t>
                      </a:r>
                      <a:endParaRPr lang="es-ES" sz="1000">
                        <a:effectLst/>
                        <a:latin typeface="Calibri"/>
                        <a:ea typeface="Calibri"/>
                        <a:cs typeface="Times New Roman"/>
                      </a:endParaRPr>
                    </a:p>
                  </a:txBody>
                  <a:tcPr marL="62621" marR="62621" marT="0" marB="0" anchor="ctr"/>
                </a:tc>
                <a:tc>
                  <a:txBody>
                    <a:bodyPr/>
                    <a:lstStyle/>
                    <a:p>
                      <a:pPr algn="ctr">
                        <a:lnSpc>
                          <a:spcPct val="115000"/>
                        </a:lnSpc>
                        <a:spcAft>
                          <a:spcPts val="0"/>
                        </a:spcAft>
                      </a:pPr>
                      <a:r>
                        <a:rPr lang="es-ES" sz="1600">
                          <a:effectLst/>
                        </a:rPr>
                        <a:t>SSD</a:t>
                      </a:r>
                      <a:endParaRPr lang="es-ES" sz="1000">
                        <a:effectLst/>
                        <a:latin typeface="Calibri"/>
                        <a:ea typeface="Calibri"/>
                        <a:cs typeface="Times New Roman"/>
                      </a:endParaRPr>
                    </a:p>
                  </a:txBody>
                  <a:tcPr marL="62621" marR="62621" marT="0" marB="0" anchor="ctr"/>
                </a:tc>
              </a:tr>
              <a:tr h="494788">
                <a:tc>
                  <a:txBody>
                    <a:bodyPr/>
                    <a:lstStyle/>
                    <a:p>
                      <a:pPr>
                        <a:lnSpc>
                          <a:spcPct val="115000"/>
                        </a:lnSpc>
                        <a:spcAft>
                          <a:spcPts val="0"/>
                        </a:spcAft>
                      </a:pPr>
                      <a:r>
                        <a:rPr lang="es-ES" sz="900">
                          <a:effectLst/>
                        </a:rPr>
                        <a:t>NOMBRE</a:t>
                      </a:r>
                      <a:endParaRPr lang="es-ES" sz="1000">
                        <a:effectLst/>
                        <a:latin typeface="Calibri"/>
                        <a:ea typeface="Calibri"/>
                        <a:cs typeface="Times New Roman"/>
                      </a:endParaRPr>
                    </a:p>
                  </a:txBody>
                  <a:tcPr marL="62621" marR="62621" marT="0" marB="0" anchor="ctr"/>
                </a:tc>
                <a:tc>
                  <a:txBody>
                    <a:bodyPr/>
                    <a:lstStyle/>
                    <a:p>
                      <a:pPr algn="just">
                        <a:lnSpc>
                          <a:spcPct val="115000"/>
                        </a:lnSpc>
                        <a:spcAft>
                          <a:spcPts val="0"/>
                        </a:spcAft>
                      </a:pPr>
                      <a:r>
                        <a:rPr lang="es-ES" sz="900">
                          <a:effectLst/>
                        </a:rPr>
                        <a:t>Disco Duro rígido ó Hard Disk Drive</a:t>
                      </a:r>
                      <a:endParaRPr lang="es-ES" sz="1000">
                        <a:effectLst/>
                        <a:latin typeface="Calibri"/>
                        <a:ea typeface="Calibri"/>
                        <a:cs typeface="Times New Roman"/>
                      </a:endParaRPr>
                    </a:p>
                  </a:txBody>
                  <a:tcPr marL="62621" marR="62621" marT="0" marB="0" anchor="ctr"/>
                </a:tc>
                <a:tc>
                  <a:txBody>
                    <a:bodyPr/>
                    <a:lstStyle/>
                    <a:p>
                      <a:pPr algn="just">
                        <a:lnSpc>
                          <a:spcPct val="115000"/>
                        </a:lnSpc>
                        <a:spcAft>
                          <a:spcPts val="0"/>
                        </a:spcAft>
                      </a:pPr>
                      <a:r>
                        <a:rPr lang="es-ES" sz="900" dirty="0">
                          <a:effectLst/>
                        </a:rPr>
                        <a:t>Disco Duro de Estado Sólido o </a:t>
                      </a:r>
                      <a:r>
                        <a:rPr lang="es-MX" sz="900" dirty="0">
                          <a:effectLst/>
                        </a:rPr>
                        <a:t>Solid State Drive</a:t>
                      </a:r>
                      <a:endParaRPr lang="es-ES" sz="1000" dirty="0">
                        <a:effectLst/>
                        <a:latin typeface="Calibri"/>
                        <a:ea typeface="Calibri"/>
                        <a:cs typeface="Times New Roman"/>
                      </a:endParaRPr>
                    </a:p>
                  </a:txBody>
                  <a:tcPr marL="62621" marR="62621" marT="0" marB="0" anchor="ctr"/>
                </a:tc>
              </a:tr>
              <a:tr h="2270241">
                <a:tc>
                  <a:txBody>
                    <a:bodyPr/>
                    <a:lstStyle/>
                    <a:p>
                      <a:pPr>
                        <a:lnSpc>
                          <a:spcPct val="115000"/>
                        </a:lnSpc>
                        <a:spcAft>
                          <a:spcPts val="0"/>
                        </a:spcAft>
                      </a:pPr>
                      <a:r>
                        <a:rPr lang="es-ES" sz="900">
                          <a:effectLst/>
                        </a:rPr>
                        <a:t>FÍSICO</a:t>
                      </a:r>
                      <a:endParaRPr lang="es-ES" sz="1000">
                        <a:effectLst/>
                        <a:latin typeface="Calibri"/>
                        <a:ea typeface="Calibri"/>
                        <a:cs typeface="Times New Roman"/>
                      </a:endParaRPr>
                    </a:p>
                  </a:txBody>
                  <a:tcPr marL="62621" marR="62621" marT="0" marB="0" anchor="ctr"/>
                </a:tc>
                <a:tc>
                  <a:txBody>
                    <a:bodyPr/>
                    <a:lstStyle/>
                    <a:p>
                      <a:pPr algn="just">
                        <a:lnSpc>
                          <a:spcPct val="115000"/>
                        </a:lnSpc>
                        <a:spcAft>
                          <a:spcPts val="0"/>
                        </a:spcAft>
                      </a:pPr>
                      <a:r>
                        <a:rPr lang="es-ES" sz="900">
                          <a:effectLst/>
                        </a:rPr>
                        <a:t> </a:t>
                      </a:r>
                      <a:endParaRPr lang="es-ES" sz="1000">
                        <a:effectLst/>
                        <a:latin typeface="Calibri"/>
                        <a:ea typeface="Calibri"/>
                        <a:cs typeface="Times New Roman"/>
                      </a:endParaRPr>
                    </a:p>
                  </a:txBody>
                  <a:tcPr marL="62621" marR="62621" marT="0" marB="0" anchor="ctr"/>
                </a:tc>
                <a:tc>
                  <a:txBody>
                    <a:bodyPr/>
                    <a:lstStyle/>
                    <a:p>
                      <a:pPr algn="just">
                        <a:lnSpc>
                          <a:spcPct val="115000"/>
                        </a:lnSpc>
                        <a:spcAft>
                          <a:spcPts val="0"/>
                        </a:spcAft>
                      </a:pPr>
                      <a:r>
                        <a:rPr lang="es-ES" sz="900">
                          <a:effectLst/>
                        </a:rPr>
                        <a:t> </a:t>
                      </a:r>
                      <a:endParaRPr lang="es-ES" sz="1000">
                        <a:effectLst/>
                        <a:latin typeface="Calibri"/>
                        <a:ea typeface="Calibri"/>
                        <a:cs typeface="Times New Roman"/>
                      </a:endParaRPr>
                    </a:p>
                  </a:txBody>
                  <a:tcPr marL="62621" marR="62621" marT="0" marB="0" anchor="ctr"/>
                </a:tc>
              </a:tr>
              <a:tr h="1183400">
                <a:tc>
                  <a:txBody>
                    <a:bodyPr/>
                    <a:lstStyle/>
                    <a:p>
                      <a:pPr>
                        <a:lnSpc>
                          <a:spcPct val="115000"/>
                        </a:lnSpc>
                        <a:spcAft>
                          <a:spcPts val="0"/>
                        </a:spcAft>
                      </a:pPr>
                      <a:r>
                        <a:rPr lang="es-ES" sz="900">
                          <a:effectLst/>
                        </a:rPr>
                        <a:t>RESISTENCIA</a:t>
                      </a:r>
                      <a:endParaRPr lang="es-ES" sz="1000">
                        <a:effectLst/>
                        <a:latin typeface="Calibri"/>
                        <a:ea typeface="Calibri"/>
                        <a:cs typeface="Times New Roman"/>
                      </a:endParaRPr>
                    </a:p>
                  </a:txBody>
                  <a:tcPr marL="62621" marR="62621" marT="0" marB="0" anchor="ctr"/>
                </a:tc>
                <a:tc>
                  <a:txBody>
                    <a:bodyPr/>
                    <a:lstStyle/>
                    <a:p>
                      <a:pPr algn="just">
                        <a:lnSpc>
                          <a:spcPct val="115000"/>
                        </a:lnSpc>
                        <a:spcAft>
                          <a:spcPts val="0"/>
                        </a:spcAft>
                      </a:pPr>
                      <a:r>
                        <a:rPr lang="es-ES" sz="900">
                          <a:effectLst/>
                        </a:rPr>
                        <a:t>Los HDD están construidos con piezas móviles que aumentan la probabilidad de daños si tienen algún tipo de golpe. La resistencia en los discos duros se mide en unidades G por lo que el  HDD más resistente es de 300G.</a:t>
                      </a:r>
                      <a:endParaRPr lang="es-ES" sz="1000">
                        <a:effectLst/>
                        <a:latin typeface="Calibri"/>
                        <a:ea typeface="Calibri"/>
                        <a:cs typeface="Times New Roman"/>
                      </a:endParaRPr>
                    </a:p>
                  </a:txBody>
                  <a:tcPr marL="62621" marR="62621" marT="0" marB="0" anchor="ctr"/>
                </a:tc>
                <a:tc>
                  <a:txBody>
                    <a:bodyPr/>
                    <a:lstStyle/>
                    <a:p>
                      <a:pPr algn="just">
                        <a:lnSpc>
                          <a:spcPct val="115000"/>
                        </a:lnSpc>
                        <a:spcAft>
                          <a:spcPts val="0"/>
                        </a:spcAft>
                      </a:pPr>
                      <a:r>
                        <a:rPr lang="es-ES" sz="900">
                          <a:effectLst/>
                        </a:rPr>
                        <a:t>Los SSD están construidos de forma más compacta que disminuyen la posibilidad de fallas si reciben algún impacto. La resistencia de los SSd es de 500G, 5 veces mayor que un HDD</a:t>
                      </a:r>
                      <a:endParaRPr lang="es-ES" sz="1000">
                        <a:effectLst/>
                        <a:latin typeface="Calibri"/>
                        <a:ea typeface="Calibri"/>
                        <a:cs typeface="Times New Roman"/>
                      </a:endParaRPr>
                    </a:p>
                  </a:txBody>
                  <a:tcPr marL="62621" marR="62621" marT="0" marB="0" anchor="ctr"/>
                </a:tc>
              </a:tr>
              <a:tr h="790814">
                <a:tc>
                  <a:txBody>
                    <a:bodyPr/>
                    <a:lstStyle/>
                    <a:p>
                      <a:pPr>
                        <a:lnSpc>
                          <a:spcPct val="115000"/>
                        </a:lnSpc>
                        <a:spcAft>
                          <a:spcPts val="0"/>
                        </a:spcAft>
                      </a:pPr>
                      <a:r>
                        <a:rPr lang="es-ES" sz="900">
                          <a:effectLst/>
                        </a:rPr>
                        <a:t>LECTURA Y ESCRITURA</a:t>
                      </a:r>
                      <a:endParaRPr lang="es-ES" sz="1000">
                        <a:effectLst/>
                        <a:latin typeface="Calibri"/>
                        <a:ea typeface="Calibri"/>
                        <a:cs typeface="Times New Roman"/>
                      </a:endParaRPr>
                    </a:p>
                  </a:txBody>
                  <a:tcPr marL="62621" marR="62621" marT="0" marB="0" anchor="ctr"/>
                </a:tc>
                <a:tc>
                  <a:txBody>
                    <a:bodyPr/>
                    <a:lstStyle/>
                    <a:p>
                      <a:pPr algn="just">
                        <a:lnSpc>
                          <a:spcPct val="115000"/>
                        </a:lnSpc>
                        <a:spcAft>
                          <a:spcPts val="0"/>
                        </a:spcAft>
                      </a:pPr>
                      <a:r>
                        <a:rPr lang="es-ES" sz="900">
                          <a:effectLst/>
                        </a:rPr>
                        <a:t>Los HDD tienen una velocidad de lectura de 80MB/segundo y de 60MB/segundo de escritura.</a:t>
                      </a:r>
                      <a:endParaRPr lang="es-ES" sz="1000">
                        <a:effectLst/>
                        <a:latin typeface="Calibri"/>
                        <a:ea typeface="Calibri"/>
                        <a:cs typeface="Times New Roman"/>
                      </a:endParaRPr>
                    </a:p>
                  </a:txBody>
                  <a:tcPr marL="62621" marR="62621" marT="0" marB="0" anchor="ctr"/>
                </a:tc>
                <a:tc>
                  <a:txBody>
                    <a:bodyPr/>
                    <a:lstStyle/>
                    <a:p>
                      <a:pPr algn="just">
                        <a:lnSpc>
                          <a:spcPct val="115000"/>
                        </a:lnSpc>
                        <a:spcAft>
                          <a:spcPts val="0"/>
                        </a:spcAft>
                      </a:pPr>
                      <a:r>
                        <a:rPr lang="es-ES" sz="900" dirty="0">
                          <a:effectLst/>
                        </a:rPr>
                        <a:t>Los SSD tiene una velocidad de lectura de 250MB/segundo y de 230MB/segundo de escritura.</a:t>
                      </a:r>
                      <a:endParaRPr lang="es-ES" sz="1000" dirty="0">
                        <a:effectLst/>
                        <a:latin typeface="Calibri"/>
                        <a:ea typeface="Calibri"/>
                        <a:cs typeface="Times New Roman"/>
                      </a:endParaRPr>
                    </a:p>
                  </a:txBody>
                  <a:tcPr marL="62621" marR="62621" marT="0" marB="0" anchor="ctr"/>
                </a:tc>
              </a:tr>
            </a:tbl>
          </a:graphicData>
        </a:graphic>
      </p:graphicFrame>
      <p:pic>
        <p:nvPicPr>
          <p:cNvPr id="1028" name="Imagen 2" descr="Descripción: discos duros.jpg"/>
          <p:cNvPicPr>
            <a:picLocks noChangeAspect="1" noChangeArrowheads="1"/>
          </p:cNvPicPr>
          <p:nvPr/>
        </p:nvPicPr>
        <p:blipFill>
          <a:blip r:embed="rId2" cstate="print">
            <a:extLst>
              <a:ext uri="{28A0092B-C50C-407E-A947-70E740481C1C}">
                <a14:useLocalDpi xmlns:a14="http://schemas.microsoft.com/office/drawing/2010/main" val="0"/>
              </a:ext>
            </a:extLst>
          </a:blip>
          <a:srcRect r="49216"/>
          <a:stretch>
            <a:fillRect/>
          </a:stretch>
        </p:blipFill>
        <p:spPr bwMode="auto">
          <a:xfrm>
            <a:off x="2195736" y="2249488"/>
            <a:ext cx="2466975" cy="14954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Imagen 4" descr="Descripción: discos duros.jpg"/>
          <p:cNvPicPr>
            <a:picLocks noChangeAspect="1" noChangeArrowheads="1"/>
          </p:cNvPicPr>
          <p:nvPr/>
        </p:nvPicPr>
        <p:blipFill>
          <a:blip r:embed="rId2" cstate="print">
            <a:extLst>
              <a:ext uri="{28A0092B-C50C-407E-A947-70E740481C1C}">
                <a14:useLocalDpi xmlns:a14="http://schemas.microsoft.com/office/drawing/2010/main" val="0"/>
              </a:ext>
            </a:extLst>
          </a:blip>
          <a:srcRect l="50980"/>
          <a:stretch>
            <a:fillRect/>
          </a:stretch>
        </p:blipFill>
        <p:spPr bwMode="auto">
          <a:xfrm>
            <a:off x="5508104" y="2249487"/>
            <a:ext cx="2381250" cy="1495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266221384"/>
              </p:ext>
            </p:extLst>
          </p:nvPr>
        </p:nvGraphicFramePr>
        <p:xfrm>
          <a:off x="1115616" y="1340768"/>
          <a:ext cx="6667499" cy="2999105"/>
        </p:xfrm>
        <a:graphic>
          <a:graphicData uri="http://schemas.openxmlformats.org/drawingml/2006/table">
            <a:tbl>
              <a:tblPr firstRow="1" firstCol="1" bandRow="1">
                <a:tableStyleId>{5C22544A-7EE6-4342-B048-85BDC9FD1C3A}</a:tableStyleId>
              </a:tblPr>
              <a:tblGrid>
                <a:gridCol w="1152128"/>
                <a:gridCol w="2723852"/>
                <a:gridCol w="2791519"/>
              </a:tblGrid>
              <a:tr h="885190">
                <a:tc>
                  <a:txBody>
                    <a:bodyPr/>
                    <a:lstStyle/>
                    <a:p>
                      <a:pPr>
                        <a:lnSpc>
                          <a:spcPct val="115000"/>
                        </a:lnSpc>
                        <a:spcAft>
                          <a:spcPts val="0"/>
                        </a:spcAft>
                      </a:pPr>
                      <a:r>
                        <a:rPr lang="es-ES" sz="1000">
                          <a:effectLst/>
                        </a:rPr>
                        <a:t>CALOR</a:t>
                      </a:r>
                      <a:endParaRPr lang="es-ES" sz="1100">
                        <a:effectLst/>
                        <a:latin typeface="Calibri"/>
                        <a:ea typeface="Calibri"/>
                        <a:cs typeface="Times New Roman"/>
                      </a:endParaRPr>
                    </a:p>
                  </a:txBody>
                  <a:tcPr marL="68580" marR="68580" marT="0" marB="0" anchor="ctr"/>
                </a:tc>
                <a:tc>
                  <a:txBody>
                    <a:bodyPr/>
                    <a:lstStyle/>
                    <a:p>
                      <a:pPr algn="just">
                        <a:lnSpc>
                          <a:spcPct val="115000"/>
                        </a:lnSpc>
                        <a:spcAft>
                          <a:spcPts val="0"/>
                        </a:spcAft>
                      </a:pPr>
                      <a:r>
                        <a:rPr lang="es-ES" sz="1000">
                          <a:effectLst/>
                        </a:rPr>
                        <a:t>Produce un calor desagradable (en el caso de las portables) por la fricción de las piezas, aparte de que gasta rápidamente la energía de la batería.</a:t>
                      </a:r>
                      <a:endParaRPr lang="es-ES" sz="1100">
                        <a:effectLst/>
                        <a:latin typeface="Calibri"/>
                        <a:ea typeface="Calibri"/>
                        <a:cs typeface="Times New Roman"/>
                      </a:endParaRPr>
                    </a:p>
                  </a:txBody>
                  <a:tcPr marL="68580" marR="68580" marT="0" marB="0" anchor="ctr"/>
                </a:tc>
                <a:tc>
                  <a:txBody>
                    <a:bodyPr/>
                    <a:lstStyle/>
                    <a:p>
                      <a:pPr algn="just">
                        <a:lnSpc>
                          <a:spcPct val="115000"/>
                        </a:lnSpc>
                        <a:spcAft>
                          <a:spcPts val="0"/>
                        </a:spcAft>
                      </a:pPr>
                      <a:r>
                        <a:rPr lang="es-ES" sz="1000">
                          <a:effectLst/>
                        </a:rPr>
                        <a:t>Los SSD no generan calor ya que no tienen partes móviles por lo que no hay una fricción interior. Además de que la vida de la batería será mucho mayor.</a:t>
                      </a:r>
                      <a:endParaRPr lang="es-ES" sz="1100">
                        <a:effectLst/>
                        <a:latin typeface="Calibri"/>
                        <a:ea typeface="Calibri"/>
                        <a:cs typeface="Times New Roman"/>
                      </a:endParaRPr>
                    </a:p>
                  </a:txBody>
                  <a:tcPr marL="68580" marR="68580" marT="0" marB="0" anchor="ctr"/>
                </a:tc>
              </a:tr>
              <a:tr h="798830">
                <a:tc>
                  <a:txBody>
                    <a:bodyPr/>
                    <a:lstStyle/>
                    <a:p>
                      <a:pPr>
                        <a:lnSpc>
                          <a:spcPct val="115000"/>
                        </a:lnSpc>
                        <a:spcAft>
                          <a:spcPts val="0"/>
                        </a:spcAft>
                      </a:pPr>
                      <a:r>
                        <a:rPr lang="es-ES" sz="1000">
                          <a:effectLst/>
                        </a:rPr>
                        <a:t>PROBABILIDAD DE FALLAS</a:t>
                      </a:r>
                      <a:endParaRPr lang="es-ES" sz="1100">
                        <a:effectLst/>
                        <a:latin typeface="Calibri"/>
                        <a:ea typeface="Calibri"/>
                        <a:cs typeface="Times New Roman"/>
                      </a:endParaRPr>
                    </a:p>
                  </a:txBody>
                  <a:tcPr marL="68580" marR="68580" marT="0" marB="0" anchor="ctr"/>
                </a:tc>
                <a:tc>
                  <a:txBody>
                    <a:bodyPr/>
                    <a:lstStyle/>
                    <a:p>
                      <a:pPr algn="just">
                        <a:lnSpc>
                          <a:spcPct val="115000"/>
                        </a:lnSpc>
                        <a:spcAft>
                          <a:spcPts val="0"/>
                        </a:spcAft>
                      </a:pPr>
                      <a:r>
                        <a:rPr lang="es-ES" sz="1000">
                          <a:effectLst/>
                        </a:rPr>
                        <a:t>Existe una formula llamada MTBF que es la que mide las horas promedio que puede tardar un sistema en presentar una falla. Por lo que el MTBF del HHD es de 300,000.</a:t>
                      </a:r>
                      <a:endParaRPr lang="es-ES" sz="1100">
                        <a:effectLst/>
                        <a:latin typeface="Calibri"/>
                        <a:ea typeface="Calibri"/>
                        <a:cs typeface="Times New Roman"/>
                      </a:endParaRPr>
                    </a:p>
                  </a:txBody>
                  <a:tcPr marL="68580" marR="68580" marT="0" marB="0" anchor="ctr"/>
                </a:tc>
                <a:tc>
                  <a:txBody>
                    <a:bodyPr/>
                    <a:lstStyle/>
                    <a:p>
                      <a:pPr algn="just">
                        <a:lnSpc>
                          <a:spcPct val="115000"/>
                        </a:lnSpc>
                        <a:spcAft>
                          <a:spcPts val="0"/>
                        </a:spcAft>
                      </a:pPr>
                      <a:r>
                        <a:rPr lang="es-ES" sz="1000">
                          <a:effectLst/>
                        </a:rPr>
                        <a:t>Un SSD tarda en presentar una falla tres veces menos que un HDD. Por lo que el resultado  del MTBF es de 1,000,000 de horas.</a:t>
                      </a:r>
                      <a:endParaRPr lang="es-ES" sz="1100">
                        <a:effectLst/>
                        <a:latin typeface="Calibri"/>
                        <a:ea typeface="Calibri"/>
                        <a:cs typeface="Times New Roman"/>
                      </a:endParaRPr>
                    </a:p>
                  </a:txBody>
                  <a:tcPr marL="68580" marR="68580" marT="0" marB="0" anchor="ctr"/>
                </a:tc>
              </a:tr>
              <a:tr h="792480">
                <a:tc>
                  <a:txBody>
                    <a:bodyPr/>
                    <a:lstStyle/>
                    <a:p>
                      <a:pPr>
                        <a:lnSpc>
                          <a:spcPct val="115000"/>
                        </a:lnSpc>
                        <a:spcAft>
                          <a:spcPts val="0"/>
                        </a:spcAft>
                      </a:pPr>
                      <a:r>
                        <a:rPr lang="es-ES" sz="1000">
                          <a:effectLst/>
                        </a:rPr>
                        <a:t>ENERGIS</a:t>
                      </a:r>
                      <a:endParaRPr lang="es-ES" sz="1100">
                        <a:effectLst/>
                        <a:latin typeface="Calibri"/>
                        <a:ea typeface="Calibri"/>
                        <a:cs typeface="Times New Roman"/>
                      </a:endParaRPr>
                    </a:p>
                  </a:txBody>
                  <a:tcPr marL="68580" marR="68580" marT="0" marB="0" anchor="ctr"/>
                </a:tc>
                <a:tc>
                  <a:txBody>
                    <a:bodyPr/>
                    <a:lstStyle/>
                    <a:p>
                      <a:pPr algn="just">
                        <a:lnSpc>
                          <a:spcPct val="115000"/>
                        </a:lnSpc>
                        <a:spcAft>
                          <a:spcPts val="0"/>
                        </a:spcAft>
                      </a:pPr>
                      <a:r>
                        <a:rPr lang="es-ES" sz="1000">
                          <a:effectLst/>
                        </a:rPr>
                        <a:t>Hace que el consumo de la batería sea mucho menor al esperado. Por ejemplo  al cargar la batería para qe rinda una hora y solo funciona 45 min.</a:t>
                      </a:r>
                      <a:endParaRPr lang="es-ES" sz="1100">
                        <a:effectLst/>
                        <a:latin typeface="Calibri"/>
                        <a:ea typeface="Calibri"/>
                        <a:cs typeface="Times New Roman"/>
                      </a:endParaRPr>
                    </a:p>
                  </a:txBody>
                  <a:tcPr marL="68580" marR="68580" marT="0" marB="0" anchor="ctr"/>
                </a:tc>
                <a:tc>
                  <a:txBody>
                    <a:bodyPr/>
                    <a:lstStyle/>
                    <a:p>
                      <a:pPr algn="just">
                        <a:lnSpc>
                          <a:spcPct val="115000"/>
                        </a:lnSpc>
                        <a:spcAft>
                          <a:spcPts val="0"/>
                        </a:spcAft>
                      </a:pPr>
                      <a:r>
                        <a:rPr lang="es-ES" sz="1000">
                          <a:effectLst/>
                        </a:rPr>
                        <a:t>Rinde más o menos 5 veces más que un HDD</a:t>
                      </a:r>
                      <a:endParaRPr lang="es-ES" sz="1100">
                        <a:effectLst/>
                        <a:latin typeface="Calibri"/>
                        <a:ea typeface="Calibri"/>
                        <a:cs typeface="Times New Roman"/>
                      </a:endParaRPr>
                    </a:p>
                  </a:txBody>
                  <a:tcPr marL="68580" marR="68580" marT="0" marB="0" anchor="ctr"/>
                </a:tc>
              </a:tr>
              <a:tr h="263525">
                <a:tc>
                  <a:txBody>
                    <a:bodyPr/>
                    <a:lstStyle/>
                    <a:p>
                      <a:pPr>
                        <a:lnSpc>
                          <a:spcPct val="115000"/>
                        </a:lnSpc>
                        <a:spcAft>
                          <a:spcPts val="0"/>
                        </a:spcAft>
                      </a:pPr>
                      <a:r>
                        <a:rPr lang="es-ES" sz="1000">
                          <a:effectLst/>
                        </a:rPr>
                        <a:t>DESEMPEÑO</a:t>
                      </a:r>
                      <a:endParaRPr lang="es-ES" sz="1100">
                        <a:effectLst/>
                        <a:latin typeface="Calibri"/>
                        <a:ea typeface="Calibri"/>
                        <a:cs typeface="Times New Roman"/>
                      </a:endParaRPr>
                    </a:p>
                  </a:txBody>
                  <a:tcPr marL="68580" marR="68580" marT="0" marB="0" anchor="ctr"/>
                </a:tc>
                <a:tc>
                  <a:txBody>
                    <a:bodyPr/>
                    <a:lstStyle/>
                    <a:p>
                      <a:pPr algn="just">
                        <a:lnSpc>
                          <a:spcPct val="115000"/>
                        </a:lnSpc>
                        <a:spcAft>
                          <a:spcPts val="0"/>
                        </a:spcAft>
                      </a:pPr>
                      <a:r>
                        <a:rPr lang="es-ES" sz="1000">
                          <a:effectLst/>
                        </a:rPr>
                        <a:t>bueno</a:t>
                      </a:r>
                      <a:endParaRPr lang="es-ES" sz="1100">
                        <a:effectLst/>
                        <a:latin typeface="Calibri"/>
                        <a:ea typeface="Calibri"/>
                        <a:cs typeface="Times New Roman"/>
                      </a:endParaRPr>
                    </a:p>
                  </a:txBody>
                  <a:tcPr marL="68580" marR="68580" marT="0" marB="0" anchor="ctr"/>
                </a:tc>
                <a:tc>
                  <a:txBody>
                    <a:bodyPr/>
                    <a:lstStyle/>
                    <a:p>
                      <a:pPr algn="just">
                        <a:lnSpc>
                          <a:spcPct val="115000"/>
                        </a:lnSpc>
                        <a:spcAft>
                          <a:spcPts val="0"/>
                        </a:spcAft>
                      </a:pPr>
                      <a:r>
                        <a:rPr lang="es-ES" sz="1000">
                          <a:effectLst/>
                        </a:rPr>
                        <a:t>incrementa el desempeño en 48%</a:t>
                      </a:r>
                      <a:endParaRPr lang="es-ES" sz="1100">
                        <a:effectLst/>
                        <a:latin typeface="Calibri"/>
                        <a:ea typeface="Calibri"/>
                        <a:cs typeface="Times New Roman"/>
                      </a:endParaRPr>
                    </a:p>
                  </a:txBody>
                  <a:tcPr marL="68580" marR="68580" marT="0" marB="0" anchor="ctr"/>
                </a:tc>
              </a:tr>
              <a:tr h="259080">
                <a:tc>
                  <a:txBody>
                    <a:bodyPr/>
                    <a:lstStyle/>
                    <a:p>
                      <a:pPr>
                        <a:lnSpc>
                          <a:spcPct val="115000"/>
                        </a:lnSpc>
                        <a:spcAft>
                          <a:spcPts val="0"/>
                        </a:spcAft>
                      </a:pPr>
                      <a:r>
                        <a:rPr lang="es-ES" sz="1000">
                          <a:effectLst/>
                        </a:rPr>
                        <a:t>PESO</a:t>
                      </a:r>
                      <a:endParaRPr lang="es-ES" sz="1100">
                        <a:effectLst/>
                        <a:latin typeface="Calibri"/>
                        <a:ea typeface="Calibri"/>
                        <a:cs typeface="Times New Roman"/>
                      </a:endParaRPr>
                    </a:p>
                  </a:txBody>
                  <a:tcPr marL="68580" marR="68580" marT="0" marB="0" anchor="ctr"/>
                </a:tc>
                <a:tc>
                  <a:txBody>
                    <a:bodyPr/>
                    <a:lstStyle/>
                    <a:p>
                      <a:pPr algn="just">
                        <a:lnSpc>
                          <a:spcPct val="115000"/>
                        </a:lnSpc>
                        <a:spcAft>
                          <a:spcPts val="0"/>
                        </a:spcAft>
                      </a:pPr>
                      <a:r>
                        <a:rPr lang="es-ES" sz="1000">
                          <a:effectLst/>
                        </a:rPr>
                        <a:t>500 gramos</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000" dirty="0">
                          <a:effectLst/>
                        </a:rPr>
                        <a:t>78 gramos</a:t>
                      </a:r>
                      <a:endParaRPr lang="es-ES" sz="1100" dirty="0">
                        <a:effectLst/>
                        <a:latin typeface="Calibri"/>
                        <a:ea typeface="Calibri"/>
                        <a:cs typeface="Times New Roman"/>
                      </a:endParaRPr>
                    </a:p>
                  </a:txBody>
                  <a:tcPr marL="68580" marR="68580" marT="0" marB="0"/>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548680"/>
            <a:ext cx="8229600" cy="1066800"/>
          </a:xfrm>
        </p:spPr>
        <p:txBody>
          <a:bodyPr/>
          <a:lstStyle/>
          <a:p>
            <a:r>
              <a:rPr lang="es-MX" b="1" dirty="0" smtClean="0"/>
              <a:t>INTRODUCCIÓN</a:t>
            </a:r>
            <a:endParaRPr lang="es-MX" b="1" dirty="0"/>
          </a:p>
        </p:txBody>
      </p:sp>
      <p:sp>
        <p:nvSpPr>
          <p:cNvPr id="3" name="2 Marcador de contenido"/>
          <p:cNvSpPr>
            <a:spLocks noGrp="1"/>
          </p:cNvSpPr>
          <p:nvPr>
            <p:ph idx="1"/>
          </p:nvPr>
        </p:nvSpPr>
        <p:spPr>
          <a:xfrm>
            <a:off x="395536" y="1916832"/>
            <a:ext cx="8229600" cy="4181096"/>
          </a:xfrm>
        </p:spPr>
        <p:txBody>
          <a:bodyPr>
            <a:noAutofit/>
          </a:bodyPr>
          <a:lstStyle/>
          <a:p>
            <a:pPr algn="just">
              <a:buNone/>
            </a:pPr>
            <a:r>
              <a:rPr lang="es-MX" sz="2400" dirty="0" smtClean="0"/>
              <a:t>Las </a:t>
            </a:r>
            <a:r>
              <a:rPr lang="es-MX" sz="2400" dirty="0"/>
              <a:t>computadoras fueron inventadas con el fin de resolver problemas con mayor rapidez y exactitud lo cual le facilita la vida al ser humano. Luego de que lograron esto, surgió la necesidad de guardar la información procesada. Al surgir dicha necesidad, comenzó la búsqueda de métodos de almacenamiento para los datos. Hoy en día, surgen nuevos métodos o mejoran los existentes en cuanto a rapidez y capacidades de almacenamiento.</a:t>
            </a:r>
          </a:p>
          <a:p>
            <a:endParaRPr lang="es-MX"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620688"/>
            <a:ext cx="8229600" cy="792088"/>
          </a:xfrm>
        </p:spPr>
        <p:txBody>
          <a:bodyPr>
            <a:normAutofit/>
          </a:bodyPr>
          <a:lstStyle/>
          <a:p>
            <a:r>
              <a:rPr lang="es-MX" sz="3600" b="1" dirty="0" smtClean="0"/>
              <a:t>DISCOS DUROS</a:t>
            </a:r>
            <a:endParaRPr lang="es-MX" sz="3600" b="1" dirty="0"/>
          </a:p>
        </p:txBody>
      </p:sp>
      <p:pic>
        <p:nvPicPr>
          <p:cNvPr id="4" name="3 Marcador de contenido" descr="DISCO DURO 2.jpg"/>
          <p:cNvPicPr>
            <a:picLocks noGrp="1" noChangeAspect="1"/>
          </p:cNvPicPr>
          <p:nvPr>
            <p:ph idx="1"/>
          </p:nvPr>
        </p:nvPicPr>
        <p:blipFill>
          <a:blip r:embed="rId2" cstate="print"/>
          <a:stretch>
            <a:fillRect/>
          </a:stretch>
        </p:blipFill>
        <p:spPr>
          <a:xfrm>
            <a:off x="1691680" y="1844824"/>
            <a:ext cx="5765800" cy="432435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836712"/>
            <a:ext cx="8229600" cy="1066800"/>
          </a:xfrm>
        </p:spPr>
        <p:txBody>
          <a:bodyPr/>
          <a:lstStyle/>
          <a:p>
            <a:r>
              <a:rPr lang="es-MX" b="1" dirty="0" smtClean="0"/>
              <a:t>DEFINICIÓN</a:t>
            </a:r>
            <a:endParaRPr lang="es-MX" b="1" dirty="0"/>
          </a:p>
        </p:txBody>
      </p:sp>
      <p:sp>
        <p:nvSpPr>
          <p:cNvPr id="3" name="2 Marcador de contenido"/>
          <p:cNvSpPr>
            <a:spLocks noGrp="1"/>
          </p:cNvSpPr>
          <p:nvPr>
            <p:ph idx="1"/>
          </p:nvPr>
        </p:nvSpPr>
        <p:spPr>
          <a:xfrm>
            <a:off x="457200" y="2249424"/>
            <a:ext cx="7643192" cy="4325112"/>
          </a:xfrm>
        </p:spPr>
        <p:txBody>
          <a:bodyPr>
            <a:normAutofit/>
          </a:bodyPr>
          <a:lstStyle/>
          <a:p>
            <a:pPr algn="just"/>
            <a:r>
              <a:rPr lang="es-MX" dirty="0" smtClean="0"/>
              <a:t>Se llama disco duro o disco rígido (en inglés hard disk, abreviado con frecuencia HD o HDD) al dispositivo encargado de almacenar información de forma permanente en una computadora o servidor.</a:t>
            </a:r>
            <a:endParaRPr lang="es-MX"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229600" cy="1066800"/>
          </a:xfrm>
        </p:spPr>
        <p:txBody>
          <a:bodyPr>
            <a:normAutofit/>
          </a:bodyPr>
          <a:lstStyle/>
          <a:p>
            <a:pPr algn="ctr"/>
            <a:r>
              <a:rPr lang="es-MX" sz="3600" b="1" dirty="0" smtClean="0"/>
              <a:t>HISTORIA DE LOS DISCOS DUROS</a:t>
            </a:r>
            <a:endParaRPr lang="es-MX" sz="3600" b="1" dirty="0"/>
          </a:p>
        </p:txBody>
      </p:sp>
      <p:sp>
        <p:nvSpPr>
          <p:cNvPr id="3" name="2 Marcador de contenido"/>
          <p:cNvSpPr>
            <a:spLocks noGrp="1"/>
          </p:cNvSpPr>
          <p:nvPr>
            <p:ph sz="half" idx="1"/>
          </p:nvPr>
        </p:nvSpPr>
        <p:spPr>
          <a:xfrm>
            <a:off x="467544" y="1844824"/>
            <a:ext cx="4038600" cy="4525963"/>
          </a:xfrm>
        </p:spPr>
        <p:txBody>
          <a:bodyPr>
            <a:noAutofit/>
          </a:bodyPr>
          <a:lstStyle/>
          <a:p>
            <a:pPr>
              <a:buNone/>
            </a:pPr>
            <a:r>
              <a:rPr lang="es-MX" sz="1800" b="1" dirty="0" smtClean="0"/>
              <a:t>IBM 350</a:t>
            </a:r>
          </a:p>
          <a:p>
            <a:pPr>
              <a:buNone/>
            </a:pPr>
            <a:endParaRPr lang="es-MX" sz="1800" dirty="0" smtClean="0"/>
          </a:p>
          <a:p>
            <a:r>
              <a:rPr lang="es-MX" sz="1800" dirty="0" smtClean="0"/>
              <a:t>13 DE SEPTIEMBRE DE 1956  -  “Unidad de almacenamiento de Disco 350”</a:t>
            </a:r>
          </a:p>
          <a:p>
            <a:endParaRPr lang="es-MX" sz="1800" dirty="0" smtClean="0"/>
          </a:p>
          <a:p>
            <a:r>
              <a:rPr lang="es-MX" sz="1800" dirty="0" smtClean="0"/>
              <a:t>Media 1.52 mts. de largo por 1.72 mts. de alto y .73 mts . de profundidad.</a:t>
            </a:r>
          </a:p>
          <a:p>
            <a:endParaRPr lang="es-MX" sz="1800" dirty="0" smtClean="0"/>
          </a:p>
          <a:p>
            <a:r>
              <a:rPr lang="es-MX" sz="1800" dirty="0" smtClean="0"/>
              <a:t>Estaba constituido por cincuenta discos de 61 cmts. que giraban a 1200 RPM</a:t>
            </a:r>
          </a:p>
          <a:p>
            <a:endParaRPr lang="es-MX" sz="1800" dirty="0" smtClean="0"/>
          </a:p>
          <a:p>
            <a:r>
              <a:rPr lang="es-MX" sz="1800" dirty="0" smtClean="0"/>
              <a:t>Su capacidad era de 5 megabytes</a:t>
            </a:r>
          </a:p>
          <a:p>
            <a:endParaRPr lang="es-MX" dirty="0"/>
          </a:p>
        </p:txBody>
      </p:sp>
      <p:pic>
        <p:nvPicPr>
          <p:cNvPr id="5" name="4 Marcador de contenido" descr="ibm 350.png"/>
          <p:cNvPicPr>
            <a:picLocks noGrp="1" noChangeAspect="1"/>
          </p:cNvPicPr>
          <p:nvPr>
            <p:ph sz="half" idx="2"/>
          </p:nvPr>
        </p:nvPicPr>
        <p:blipFill>
          <a:blip r:embed="rId2" cstate="print"/>
          <a:stretch>
            <a:fillRect/>
          </a:stretch>
        </p:blipFill>
        <p:spPr>
          <a:xfrm>
            <a:off x="5292080" y="2492896"/>
            <a:ext cx="3024336" cy="3241221"/>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764704"/>
            <a:ext cx="8229600" cy="1066800"/>
          </a:xfrm>
        </p:spPr>
        <p:txBody>
          <a:bodyPr>
            <a:normAutofit/>
          </a:bodyPr>
          <a:lstStyle/>
          <a:p>
            <a:pPr algn="ctr"/>
            <a:r>
              <a:rPr lang="es-MX" sz="3600" b="1" dirty="0" smtClean="0"/>
              <a:t>HISTORIA DE LOS DISCOS DUROS</a:t>
            </a:r>
            <a:endParaRPr lang="es-MX" sz="3600" b="1" dirty="0"/>
          </a:p>
        </p:txBody>
      </p:sp>
      <p:sp>
        <p:nvSpPr>
          <p:cNvPr id="3" name="2 Marcador de contenido"/>
          <p:cNvSpPr>
            <a:spLocks noGrp="1"/>
          </p:cNvSpPr>
          <p:nvPr>
            <p:ph sz="half" idx="1"/>
          </p:nvPr>
        </p:nvSpPr>
        <p:spPr>
          <a:xfrm>
            <a:off x="457200" y="1988840"/>
            <a:ext cx="3754760" cy="4137323"/>
          </a:xfrm>
        </p:spPr>
        <p:txBody>
          <a:bodyPr>
            <a:noAutofit/>
          </a:bodyPr>
          <a:lstStyle/>
          <a:p>
            <a:pPr algn="just">
              <a:buNone/>
            </a:pPr>
            <a:r>
              <a:rPr lang="es-MX" sz="1800" b="1" dirty="0" smtClean="0"/>
              <a:t>IBM 1311</a:t>
            </a:r>
          </a:p>
          <a:p>
            <a:pPr algn="just">
              <a:buNone/>
            </a:pPr>
            <a:endParaRPr lang="es-MX" sz="1800" dirty="0"/>
          </a:p>
          <a:p>
            <a:pPr algn="just"/>
            <a:r>
              <a:rPr lang="es-MX" sz="1800" dirty="0" smtClean="0"/>
              <a:t>13 DE Octubre de 1962</a:t>
            </a:r>
          </a:p>
          <a:p>
            <a:pPr algn="just">
              <a:buNone/>
            </a:pPr>
            <a:endParaRPr lang="es-MX" sz="1800" dirty="0" smtClean="0"/>
          </a:p>
          <a:p>
            <a:pPr algn="just"/>
            <a:r>
              <a:rPr lang="es-MX" sz="1800" dirty="0" smtClean="0"/>
              <a:t>Su principal característica era que sus discos eran extraíbles, por  lo que se podían tener varios “Packs”</a:t>
            </a:r>
          </a:p>
          <a:p>
            <a:pPr algn="just">
              <a:buNone/>
            </a:pPr>
            <a:endParaRPr lang="es-MX" sz="1800" dirty="0" smtClean="0"/>
          </a:p>
          <a:p>
            <a:pPr algn="just"/>
            <a:r>
              <a:rPr lang="es-MX" sz="1800" dirty="0" smtClean="0"/>
              <a:t>Su tamaño era similar al de una lavadora</a:t>
            </a:r>
            <a:endParaRPr lang="es-MX" sz="1800" dirty="0"/>
          </a:p>
        </p:txBody>
      </p:sp>
      <p:pic>
        <p:nvPicPr>
          <p:cNvPr id="5" name="4 Marcador de contenido" descr="ibm1311.png"/>
          <p:cNvPicPr>
            <a:picLocks noGrp="1" noChangeAspect="1"/>
          </p:cNvPicPr>
          <p:nvPr>
            <p:ph sz="half" idx="2"/>
          </p:nvPr>
        </p:nvPicPr>
        <p:blipFill>
          <a:blip r:embed="rId2" cstate="print"/>
          <a:stretch>
            <a:fillRect/>
          </a:stretch>
        </p:blipFill>
        <p:spPr>
          <a:xfrm>
            <a:off x="5148064" y="2564904"/>
            <a:ext cx="2866796" cy="2232248"/>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692696"/>
            <a:ext cx="8229600" cy="1066800"/>
          </a:xfrm>
        </p:spPr>
        <p:txBody>
          <a:bodyPr>
            <a:normAutofit/>
          </a:bodyPr>
          <a:lstStyle/>
          <a:p>
            <a:pPr algn="ctr"/>
            <a:r>
              <a:rPr lang="es-MX" sz="3600" b="1" dirty="0" smtClean="0"/>
              <a:t>HISTORIA DE LOS DISCOS DUROS</a:t>
            </a:r>
            <a:endParaRPr lang="es-MX" sz="3600" b="1" dirty="0"/>
          </a:p>
        </p:txBody>
      </p:sp>
      <p:sp>
        <p:nvSpPr>
          <p:cNvPr id="3" name="2 Marcador de contenido"/>
          <p:cNvSpPr>
            <a:spLocks noGrp="1"/>
          </p:cNvSpPr>
          <p:nvPr>
            <p:ph sz="half" idx="1"/>
          </p:nvPr>
        </p:nvSpPr>
        <p:spPr>
          <a:xfrm>
            <a:off x="457200" y="1844824"/>
            <a:ext cx="3970784" cy="4281339"/>
          </a:xfrm>
        </p:spPr>
        <p:txBody>
          <a:bodyPr>
            <a:noAutofit/>
          </a:bodyPr>
          <a:lstStyle/>
          <a:p>
            <a:pPr algn="just">
              <a:buNone/>
            </a:pPr>
            <a:r>
              <a:rPr lang="es-MX" sz="1800" b="1" dirty="0" smtClean="0"/>
              <a:t>IBM 3340</a:t>
            </a:r>
          </a:p>
          <a:p>
            <a:pPr algn="just">
              <a:buNone/>
            </a:pPr>
            <a:endParaRPr lang="es-MX" sz="1800" dirty="0"/>
          </a:p>
          <a:p>
            <a:pPr algn="just"/>
            <a:r>
              <a:rPr lang="es-MX" sz="1600" dirty="0" smtClean="0"/>
              <a:t>13 de marzo de 1973</a:t>
            </a:r>
          </a:p>
          <a:p>
            <a:pPr algn="just">
              <a:buNone/>
            </a:pPr>
            <a:endParaRPr lang="es-MX" sz="1600" dirty="0" smtClean="0"/>
          </a:p>
          <a:p>
            <a:pPr algn="just"/>
            <a:r>
              <a:rPr lang="es-MX" sz="1600" dirty="0" smtClean="0"/>
              <a:t>Contaba con dos módulos, uno de 35 y 70 megabytes cada uno.</a:t>
            </a:r>
          </a:p>
          <a:p>
            <a:pPr algn="just">
              <a:buNone/>
            </a:pPr>
            <a:endParaRPr lang="es-MX" sz="1600" dirty="0" smtClean="0"/>
          </a:p>
          <a:p>
            <a:pPr algn="just"/>
            <a:r>
              <a:rPr lang="es-MX" sz="1600" dirty="0"/>
              <a:t>La tecnología </a:t>
            </a:r>
            <a:r>
              <a:rPr lang="es-MX" sz="1600" dirty="0" smtClean="0"/>
              <a:t>Winchester , como se le conocía, </a:t>
            </a:r>
            <a:r>
              <a:rPr lang="es-MX" sz="1600" dirty="0"/>
              <a:t>permitió que el cabezal de lectura </a:t>
            </a:r>
            <a:r>
              <a:rPr lang="es-MX" sz="1600" i="1" dirty="0"/>
              <a:t>permaneciera</a:t>
            </a:r>
            <a:r>
              <a:rPr lang="es-MX" sz="1600" dirty="0"/>
              <a:t> sobre la superficie del disco, lo cual redujo de forma drástica tanto la complejidad del sistema de lectura/escritura como su costo de fabricación. </a:t>
            </a:r>
          </a:p>
        </p:txBody>
      </p:sp>
      <p:pic>
        <p:nvPicPr>
          <p:cNvPr id="5" name="4 Marcador de contenido" descr="ibm 3340.png"/>
          <p:cNvPicPr>
            <a:picLocks noGrp="1" noChangeAspect="1"/>
          </p:cNvPicPr>
          <p:nvPr>
            <p:ph sz="half" idx="2"/>
          </p:nvPr>
        </p:nvPicPr>
        <p:blipFill>
          <a:blip r:embed="rId2" cstate="print"/>
          <a:stretch>
            <a:fillRect/>
          </a:stretch>
        </p:blipFill>
        <p:spPr>
          <a:xfrm>
            <a:off x="5148064" y="2204864"/>
            <a:ext cx="3470673" cy="3013298"/>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1066800"/>
          </a:xfrm>
        </p:spPr>
        <p:txBody>
          <a:bodyPr>
            <a:normAutofit/>
          </a:bodyPr>
          <a:lstStyle/>
          <a:p>
            <a:pPr algn="ctr"/>
            <a:r>
              <a:rPr lang="es-MX" sz="3600" b="1" dirty="0" smtClean="0"/>
              <a:t>HISTORIA DE LOS DISCOS DUROS</a:t>
            </a:r>
            <a:endParaRPr lang="es-MX" sz="3600" b="1" dirty="0"/>
          </a:p>
        </p:txBody>
      </p:sp>
      <p:sp>
        <p:nvSpPr>
          <p:cNvPr id="3" name="2 Marcador de contenido"/>
          <p:cNvSpPr>
            <a:spLocks noGrp="1"/>
          </p:cNvSpPr>
          <p:nvPr>
            <p:ph sz="half" idx="1"/>
          </p:nvPr>
        </p:nvSpPr>
        <p:spPr>
          <a:xfrm>
            <a:off x="539552" y="1700808"/>
            <a:ext cx="4038600" cy="4525963"/>
          </a:xfrm>
        </p:spPr>
        <p:txBody>
          <a:bodyPr>
            <a:normAutofit/>
          </a:bodyPr>
          <a:lstStyle/>
          <a:p>
            <a:pPr>
              <a:buNone/>
            </a:pPr>
            <a:r>
              <a:rPr lang="es-MX" sz="1800" b="1" dirty="0"/>
              <a:t>IBM </a:t>
            </a:r>
            <a:r>
              <a:rPr lang="es-MX" sz="1800" b="1" dirty="0" smtClean="0"/>
              <a:t>3380</a:t>
            </a:r>
          </a:p>
          <a:p>
            <a:pPr>
              <a:buNone/>
            </a:pPr>
            <a:endParaRPr lang="es-MX" sz="1800" dirty="0" smtClean="0"/>
          </a:p>
          <a:p>
            <a:r>
              <a:rPr lang="es-MX" sz="1800" dirty="0" smtClean="0"/>
              <a:t>En Junio de 1980</a:t>
            </a:r>
          </a:p>
          <a:p>
            <a:endParaRPr lang="es-MX" sz="1800" dirty="0"/>
          </a:p>
          <a:p>
            <a:r>
              <a:rPr lang="es-MX" sz="1800" dirty="0" smtClean="0"/>
              <a:t>Primer disco duro con 1 gigabyte y su peso era de un cuarto de tonelada y costaba unos 40,000 dólares.</a:t>
            </a:r>
          </a:p>
          <a:p>
            <a:pPr>
              <a:buNone/>
            </a:pPr>
            <a:endParaRPr lang="es-MX" sz="1800" dirty="0"/>
          </a:p>
          <a:p>
            <a:pPr>
              <a:buNone/>
            </a:pPr>
            <a:r>
              <a:rPr lang="es-MX" sz="1800" b="1" dirty="0" smtClean="0"/>
              <a:t>SEAGATE  ST-506</a:t>
            </a:r>
          </a:p>
          <a:p>
            <a:pPr>
              <a:buNone/>
            </a:pPr>
            <a:endParaRPr lang="es-MX" sz="1800" dirty="0"/>
          </a:p>
          <a:p>
            <a:r>
              <a:rPr lang="es-MX" sz="1800" dirty="0" smtClean="0"/>
              <a:t>Lanzo el primer disco de 5.25 pulgadas con capacidad de almacenamiento de 5 megabytes</a:t>
            </a:r>
          </a:p>
          <a:p>
            <a:pPr>
              <a:buNone/>
            </a:pPr>
            <a:endParaRPr lang="es-MX" sz="1800" dirty="0"/>
          </a:p>
        </p:txBody>
      </p:sp>
      <p:pic>
        <p:nvPicPr>
          <p:cNvPr id="5" name="4 Marcador de contenido" descr="ibm 3380.png"/>
          <p:cNvPicPr>
            <a:picLocks noGrp="1" noChangeAspect="1"/>
          </p:cNvPicPr>
          <p:nvPr>
            <p:ph sz="half" idx="2"/>
          </p:nvPr>
        </p:nvPicPr>
        <p:blipFill>
          <a:blip r:embed="rId2" cstate="print"/>
          <a:stretch>
            <a:fillRect/>
          </a:stretch>
        </p:blipFill>
        <p:spPr>
          <a:xfrm>
            <a:off x="5940152" y="1844824"/>
            <a:ext cx="2016224" cy="1966441"/>
          </a:xfrm>
        </p:spPr>
      </p:pic>
      <p:pic>
        <p:nvPicPr>
          <p:cNvPr id="6" name="5 Imagen" descr="ibm 3380-1.png"/>
          <p:cNvPicPr>
            <a:picLocks noChangeAspect="1"/>
          </p:cNvPicPr>
          <p:nvPr/>
        </p:nvPicPr>
        <p:blipFill>
          <a:blip r:embed="rId3" cstate="print"/>
          <a:stretch>
            <a:fillRect/>
          </a:stretch>
        </p:blipFill>
        <p:spPr>
          <a:xfrm>
            <a:off x="5940152" y="4293096"/>
            <a:ext cx="1944216" cy="179291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620688"/>
            <a:ext cx="8229600" cy="1066800"/>
          </a:xfrm>
        </p:spPr>
        <p:txBody>
          <a:bodyPr>
            <a:normAutofit/>
          </a:bodyPr>
          <a:lstStyle/>
          <a:p>
            <a:pPr algn="ctr"/>
            <a:r>
              <a:rPr lang="es-MX" sz="3600" b="1" dirty="0" smtClean="0"/>
              <a:t>HISTORIA DE LOS DISCOS DUROS</a:t>
            </a:r>
            <a:endParaRPr lang="es-MX" sz="3600" b="1" dirty="0"/>
          </a:p>
        </p:txBody>
      </p:sp>
      <p:sp>
        <p:nvSpPr>
          <p:cNvPr id="3" name="2 Marcador de contenido"/>
          <p:cNvSpPr>
            <a:spLocks noGrp="1"/>
          </p:cNvSpPr>
          <p:nvPr>
            <p:ph sz="half" idx="1"/>
          </p:nvPr>
        </p:nvSpPr>
        <p:spPr>
          <a:xfrm>
            <a:off x="323528" y="1772816"/>
            <a:ext cx="4038600" cy="4525963"/>
          </a:xfrm>
        </p:spPr>
        <p:txBody>
          <a:bodyPr>
            <a:noAutofit/>
          </a:bodyPr>
          <a:lstStyle/>
          <a:p>
            <a:pPr>
              <a:buNone/>
            </a:pPr>
            <a:r>
              <a:rPr lang="es-MX" sz="1800" dirty="0" smtClean="0"/>
              <a:t>BARRACUDA – SEAGATE</a:t>
            </a:r>
          </a:p>
          <a:p>
            <a:pPr>
              <a:buNone/>
            </a:pPr>
            <a:endParaRPr lang="es-MX" sz="1600" dirty="0"/>
          </a:p>
          <a:p>
            <a:r>
              <a:rPr lang="es-MX" sz="1600" dirty="0" smtClean="0"/>
              <a:t>En 1992</a:t>
            </a:r>
          </a:p>
          <a:p>
            <a:endParaRPr lang="es-MX" sz="1600" dirty="0" smtClean="0"/>
          </a:p>
          <a:p>
            <a:r>
              <a:rPr lang="es-MX" sz="1600" dirty="0" smtClean="0"/>
              <a:t>Los primeros en el mercado en poseer una rotación de 7200 RPM.</a:t>
            </a:r>
          </a:p>
          <a:p>
            <a:endParaRPr lang="es-MX" sz="1800" dirty="0" smtClean="0"/>
          </a:p>
          <a:p>
            <a:pPr>
              <a:buNone/>
            </a:pPr>
            <a:endParaRPr lang="es-MX" dirty="0"/>
          </a:p>
        </p:txBody>
      </p:sp>
      <p:sp>
        <p:nvSpPr>
          <p:cNvPr id="4" name="3 Marcador de contenido"/>
          <p:cNvSpPr>
            <a:spLocks noGrp="1"/>
          </p:cNvSpPr>
          <p:nvPr>
            <p:ph sz="half" idx="2"/>
          </p:nvPr>
        </p:nvSpPr>
        <p:spPr>
          <a:xfrm>
            <a:off x="4572000" y="1844824"/>
            <a:ext cx="3744416" cy="4525963"/>
          </a:xfrm>
        </p:spPr>
        <p:txBody>
          <a:bodyPr>
            <a:noAutofit/>
          </a:bodyPr>
          <a:lstStyle/>
          <a:p>
            <a:pPr algn="just"/>
            <a:r>
              <a:rPr lang="es-MX" sz="1400" dirty="0" smtClean="0"/>
              <a:t>Para el año 2000, Maxtor compra Quantum, que en ese entonces era el segundo fabricante de discos duros a nivel mundial, después de Seagate. Con esta adquisición Maxtor se convierte en líder mundial en producción de dispositivos de almacenamiento.</a:t>
            </a:r>
          </a:p>
          <a:p>
            <a:pPr algn="just"/>
            <a:endParaRPr lang="es-MX" sz="1400" dirty="0" smtClean="0"/>
          </a:p>
          <a:p>
            <a:pPr algn="just"/>
            <a:r>
              <a:rPr lang="es-MX" sz="1400" dirty="0" smtClean="0"/>
              <a:t>En 2003 IBM vende su división de almacenamiento de información a Hitachi por lo que IBM deja de fabricar discos duros. Finaliza una era en la historia del almacenamiento de datos.</a:t>
            </a:r>
          </a:p>
          <a:p>
            <a:pPr algn="just"/>
            <a:endParaRPr lang="es-MX" sz="1400" dirty="0" smtClean="0"/>
          </a:p>
          <a:p>
            <a:pPr algn="just"/>
            <a:r>
              <a:rPr lang="es-MX" sz="1400" dirty="0" smtClean="0"/>
              <a:t>Seagate compra Maxtor en 2006, convirtiéndose en el líder de la industria de los discos de almacenamiento.</a:t>
            </a:r>
          </a:p>
          <a:p>
            <a:endParaRPr lang="es-MX" sz="1800" dirty="0"/>
          </a:p>
        </p:txBody>
      </p:sp>
      <p:pic>
        <p:nvPicPr>
          <p:cNvPr id="5" name="4 Imagen" descr="Actualmente, la serie Barracuda es una de las más prestigiosas en el mercado, pero fue la primera en adoptar las 7200 revoluciones por minuto">
            <a:hlinkClick r:id="rId2" tooltip="&quot;Actualmente, la serie Barracuda es una de las más prestigiosas en el mercado, pero fue la primera en adoptar las 7200 revoluciones por minuto&quo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3789040"/>
            <a:ext cx="2525266" cy="2197794"/>
          </a:xfrm>
          <a:prstGeom prst="rect">
            <a:avLst/>
          </a:prstGeom>
          <a:noFill/>
          <a:ln>
            <a:no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392</TotalTime>
  <Words>1187</Words>
  <Application>Microsoft Office PowerPoint</Application>
  <PresentationFormat>Presentación en pantalla (4:3)</PresentationFormat>
  <Paragraphs>140</Paragraphs>
  <Slides>19</Slides>
  <Notes>0</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Urbano</vt:lpstr>
      <vt:lpstr>EVOLUCION DE LOS DISCOS DUROS</vt:lpstr>
      <vt:lpstr>INTRODUCCIÓN</vt:lpstr>
      <vt:lpstr>DISCOS DUROS</vt:lpstr>
      <vt:lpstr>DEFINICIÓN</vt:lpstr>
      <vt:lpstr>HISTORIA DE LOS DISCOS DUROS</vt:lpstr>
      <vt:lpstr>HISTORIA DE LOS DISCOS DUROS</vt:lpstr>
      <vt:lpstr>HISTORIA DE LOS DISCOS DUROS</vt:lpstr>
      <vt:lpstr>HISTORIA DE LOS DISCOS DUROS</vt:lpstr>
      <vt:lpstr>HISTORIA DE LOS DISCOS DUROS</vt:lpstr>
      <vt:lpstr>HISTORIA DE LOS DISCOS DUROS</vt:lpstr>
      <vt:lpstr>ESTRUCTURA FÍSICA DEL DISCO DURO</vt:lpstr>
      <vt:lpstr>ESTRUCTURA LÓGICA DEL DISCO DURO </vt:lpstr>
      <vt:lpstr>DISCO DURO DE ESTADO SÓLIDO</vt:lpstr>
      <vt:lpstr>DEFINICIÓN</vt:lpstr>
      <vt:lpstr>COMPONENTES DEL SSD</vt:lpstr>
      <vt:lpstr>VENTAJAS Y DEVENTAJAS</vt:lpstr>
      <vt:lpstr>HDD  vs SSD</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EVOLUCION DE LOS DISCOS DUROS</dc:title>
  <dc:creator>arivero</dc:creator>
  <cp:lastModifiedBy>*</cp:lastModifiedBy>
  <cp:revision>35</cp:revision>
  <dcterms:created xsi:type="dcterms:W3CDTF">2012-11-22T20:29:28Z</dcterms:created>
  <dcterms:modified xsi:type="dcterms:W3CDTF">2012-11-24T14:28:02Z</dcterms:modified>
</cp:coreProperties>
</file>